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9" r:id="rId5"/>
  </p:sldMasterIdLst>
  <p:notesMasterIdLst>
    <p:notesMasterId r:id="rId25"/>
  </p:notesMasterIdLst>
  <p:handoutMasterIdLst>
    <p:handoutMasterId r:id="rId26"/>
  </p:handoutMasterIdLst>
  <p:sldIdLst>
    <p:sldId id="256" r:id="rId6"/>
    <p:sldId id="370" r:id="rId7"/>
    <p:sldId id="363" r:id="rId8"/>
    <p:sldId id="365" r:id="rId9"/>
    <p:sldId id="366" r:id="rId10"/>
    <p:sldId id="367" r:id="rId11"/>
    <p:sldId id="368" r:id="rId12"/>
    <p:sldId id="369" r:id="rId13"/>
    <p:sldId id="361" r:id="rId14"/>
    <p:sldId id="350" r:id="rId15"/>
    <p:sldId id="351" r:id="rId16"/>
    <p:sldId id="283" r:id="rId17"/>
    <p:sldId id="355" r:id="rId18"/>
    <p:sldId id="354" r:id="rId19"/>
    <p:sldId id="280" r:id="rId20"/>
    <p:sldId id="358" r:id="rId21"/>
    <p:sldId id="360" r:id="rId22"/>
    <p:sldId id="352" r:id="rId23"/>
    <p:sldId id="356" r:id="rId2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847"/>
    <a:srgbClr val="A92B31"/>
    <a:srgbClr val="F15922"/>
    <a:srgbClr val="5C2E91"/>
    <a:srgbClr val="C6168D"/>
    <a:srgbClr val="0060AF"/>
    <a:srgbClr val="DD58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7E3424-0366-475A-92D8-A2BE712D9198}" v="1" dt="2025-01-04T01:56:45.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20" autoAdjust="0"/>
  </p:normalViewPr>
  <p:slideViewPr>
    <p:cSldViewPr snapToGrid="0">
      <p:cViewPr varScale="1">
        <p:scale>
          <a:sx n="38" d="100"/>
          <a:sy n="38" d="100"/>
        </p:scale>
        <p:origin x="139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Roux" userId="81586ef3-844a-4112-85a0-fa8a7ee982af" providerId="ADAL" clId="{BB7E3424-0366-475A-92D8-A2BE712D9198}"/>
    <pc:docChg chg="modSld">
      <pc:chgData name="Amy Roux" userId="81586ef3-844a-4112-85a0-fa8a7ee982af" providerId="ADAL" clId="{BB7E3424-0366-475A-92D8-A2BE712D9198}" dt="2025-01-04T01:57:06.795" v="67" actId="20577"/>
      <pc:docMkLst>
        <pc:docMk/>
      </pc:docMkLst>
      <pc:sldChg chg="modSp mod">
        <pc:chgData name="Amy Roux" userId="81586ef3-844a-4112-85a0-fa8a7ee982af" providerId="ADAL" clId="{BB7E3424-0366-475A-92D8-A2BE712D9198}" dt="2025-01-04T01:57:06.795" v="67" actId="20577"/>
        <pc:sldMkLst>
          <pc:docMk/>
          <pc:sldMk cId="0" sldId="352"/>
        </pc:sldMkLst>
        <pc:spChg chg="mod">
          <ac:chgData name="Amy Roux" userId="81586ef3-844a-4112-85a0-fa8a7ee982af" providerId="ADAL" clId="{BB7E3424-0366-475A-92D8-A2BE712D9198}" dt="2025-01-04T01:57:06.795" v="67" actId="20577"/>
          <ac:spMkLst>
            <pc:docMk/>
            <pc:sldMk cId="0" sldId="352"/>
            <ac:spMk id="61443" creationId="{79DFF206-BE99-4DD0-BBF4-C5405C3832B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07F4C1-1427-4EF2-8D31-3DC67E393574}"/>
              </a:ext>
            </a:extLst>
          </p:cNvPr>
          <p:cNvSpPr>
            <a:spLocks noGrp="1"/>
          </p:cNvSpPr>
          <p:nvPr>
            <p:ph type="hdr" sz="quarter"/>
          </p:nvPr>
        </p:nvSpPr>
        <p:spPr>
          <a:xfrm>
            <a:off x="0" y="0"/>
            <a:ext cx="3038475" cy="465138"/>
          </a:xfrm>
          <a:prstGeom prst="rect">
            <a:avLst/>
          </a:prstGeom>
        </p:spPr>
        <p:txBody>
          <a:bodyPr vert="horz" lIns="93175" tIns="46587" rIns="93175" bIns="46587" rtlCol="0"/>
          <a:lstStyle>
            <a:lvl1pPr algn="l" eaLnBrk="1" hangingPunct="1">
              <a:defRPr sz="1200">
                <a:ea typeface="ＭＳ Ｐゴシック"/>
                <a:cs typeface="ＭＳ Ｐゴシック"/>
              </a:defRPr>
            </a:lvl1pPr>
          </a:lstStyle>
          <a:p>
            <a:pPr>
              <a:defRPr/>
            </a:pPr>
            <a:endParaRPr lang="en-US"/>
          </a:p>
        </p:txBody>
      </p:sp>
      <p:sp>
        <p:nvSpPr>
          <p:cNvPr id="3" name="Date Placeholder 2">
            <a:extLst>
              <a:ext uri="{FF2B5EF4-FFF2-40B4-BE49-F238E27FC236}">
                <a16:creationId xmlns:a16="http://schemas.microsoft.com/office/drawing/2014/main" id="{C59CA3C8-F8F5-441D-99ED-0CE006944AC5}"/>
              </a:ext>
            </a:extLst>
          </p:cNvPr>
          <p:cNvSpPr>
            <a:spLocks noGrp="1"/>
          </p:cNvSpPr>
          <p:nvPr>
            <p:ph type="dt" sz="quarter" idx="1"/>
          </p:nvPr>
        </p:nvSpPr>
        <p:spPr>
          <a:xfrm>
            <a:off x="3970338" y="0"/>
            <a:ext cx="3038475" cy="465138"/>
          </a:xfrm>
          <a:prstGeom prst="rect">
            <a:avLst/>
          </a:prstGeom>
        </p:spPr>
        <p:txBody>
          <a:bodyPr vert="horz" lIns="93175" tIns="46587" rIns="93175" bIns="46587" rtlCol="0"/>
          <a:lstStyle>
            <a:lvl1pPr algn="r" eaLnBrk="1" hangingPunct="1">
              <a:defRPr sz="1200">
                <a:ea typeface="ＭＳ Ｐゴシック"/>
                <a:cs typeface="ＭＳ Ｐゴシック"/>
              </a:defRPr>
            </a:lvl1pPr>
          </a:lstStyle>
          <a:p>
            <a:pPr>
              <a:defRPr/>
            </a:pPr>
            <a:fld id="{C99E368A-4387-46E4-B283-08722F08DFBA}" type="datetimeFigureOut">
              <a:rPr lang="en-US"/>
              <a:pPr>
                <a:defRPr/>
              </a:pPr>
              <a:t>1/3/2025</a:t>
            </a:fld>
            <a:endParaRPr lang="en-US"/>
          </a:p>
        </p:txBody>
      </p:sp>
      <p:sp>
        <p:nvSpPr>
          <p:cNvPr id="4" name="Footer Placeholder 3">
            <a:extLst>
              <a:ext uri="{FF2B5EF4-FFF2-40B4-BE49-F238E27FC236}">
                <a16:creationId xmlns:a16="http://schemas.microsoft.com/office/drawing/2014/main" id="{184114F0-64C4-45FB-8942-13AF24CA4605}"/>
              </a:ext>
            </a:extLst>
          </p:cNvPr>
          <p:cNvSpPr>
            <a:spLocks noGrp="1"/>
          </p:cNvSpPr>
          <p:nvPr>
            <p:ph type="ftr" sz="quarter" idx="2"/>
          </p:nvPr>
        </p:nvSpPr>
        <p:spPr>
          <a:xfrm>
            <a:off x="0" y="8829675"/>
            <a:ext cx="3038475" cy="465138"/>
          </a:xfrm>
          <a:prstGeom prst="rect">
            <a:avLst/>
          </a:prstGeom>
        </p:spPr>
        <p:txBody>
          <a:bodyPr vert="horz" lIns="93175" tIns="46587" rIns="93175" bIns="46587" rtlCol="0" anchor="b"/>
          <a:lstStyle>
            <a:lvl1pPr algn="l" eaLnBrk="1" hangingPunct="1">
              <a:defRPr sz="1200">
                <a:ea typeface="ＭＳ Ｐゴシック"/>
                <a:cs typeface="ＭＳ Ｐゴシック"/>
              </a:defRPr>
            </a:lvl1pPr>
          </a:lstStyle>
          <a:p>
            <a:pPr>
              <a:defRPr/>
            </a:pPr>
            <a:endParaRPr lang="en-US"/>
          </a:p>
        </p:txBody>
      </p:sp>
      <p:sp>
        <p:nvSpPr>
          <p:cNvPr id="5" name="Slide Number Placeholder 4">
            <a:extLst>
              <a:ext uri="{FF2B5EF4-FFF2-40B4-BE49-F238E27FC236}">
                <a16:creationId xmlns:a16="http://schemas.microsoft.com/office/drawing/2014/main" id="{0AD97D10-9FDE-404D-B0FA-989717CF0A4C}"/>
              </a:ext>
            </a:extLst>
          </p:cNvPr>
          <p:cNvSpPr>
            <a:spLocks noGrp="1"/>
          </p:cNvSpPr>
          <p:nvPr>
            <p:ph type="sldNum" sz="quarter" idx="3"/>
          </p:nvPr>
        </p:nvSpPr>
        <p:spPr>
          <a:xfrm>
            <a:off x="3970338" y="8829675"/>
            <a:ext cx="3038475" cy="465138"/>
          </a:xfrm>
          <a:prstGeom prst="rect">
            <a:avLst/>
          </a:prstGeom>
        </p:spPr>
        <p:txBody>
          <a:bodyPr vert="horz" wrap="square" lIns="93175" tIns="46587" rIns="93175" bIns="46587" numCol="1" anchor="b" anchorCtr="0" compatLnSpc="1">
            <a:prstTxWarp prst="textNoShape">
              <a:avLst/>
            </a:prstTxWarp>
          </a:bodyPr>
          <a:lstStyle>
            <a:lvl1pPr algn="r" eaLnBrk="1" hangingPunct="1">
              <a:defRPr sz="1200"/>
            </a:lvl1pPr>
          </a:lstStyle>
          <a:p>
            <a:fld id="{6A7568D6-8CC2-4E55-96CB-97E78AEAE10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EC7119F-865C-436B-BD2B-57EFBFEA447A}"/>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eaLnBrk="0" hangingPunct="0">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099" name="Rectangle 3">
            <a:extLst>
              <a:ext uri="{FF2B5EF4-FFF2-40B4-BE49-F238E27FC236}">
                <a16:creationId xmlns:a16="http://schemas.microsoft.com/office/drawing/2014/main" id="{DB2D270D-BF0E-41EC-8618-5FF8935E05AC}"/>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r" eaLnBrk="0" hangingPunct="0">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25604" name="Rectangle 4">
            <a:extLst>
              <a:ext uri="{FF2B5EF4-FFF2-40B4-BE49-F238E27FC236}">
                <a16:creationId xmlns:a16="http://schemas.microsoft.com/office/drawing/2014/main" id="{2DB2BB7A-0AF2-7A6A-DFD0-23A62BE0CE5F}"/>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FB52490-8232-4384-949E-D97989B2D2BB}"/>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D675A94-F2E4-4D28-9074-3F588F0F818B}"/>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eaLnBrk="0" hangingPunct="0">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103" name="Rectangle 7">
            <a:extLst>
              <a:ext uri="{FF2B5EF4-FFF2-40B4-BE49-F238E27FC236}">
                <a16:creationId xmlns:a16="http://schemas.microsoft.com/office/drawing/2014/main" id="{E4815ED7-85FE-4729-93DA-D1A19C4AD9A6}"/>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r">
              <a:defRPr sz="1200"/>
            </a:lvl1pPr>
          </a:lstStyle>
          <a:p>
            <a:fld id="{1FB9CA9D-1BA8-4122-B543-EE41382A5A0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D0B54EC-3520-521B-DB37-ABCD6A2F31E2}"/>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9AC034BD-BE61-ECAC-D2CE-371EAF332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Verdana" panose="020B0604030504040204" pitchFamily="34" charset="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394EA9EA-9BB7-621D-9332-F1D9EFDDB6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741363" indent="-284163">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39825" indent="-227013">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597025" indent="-227013">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2638" indent="-227013">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09838" indent="-227013"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67038" indent="-227013"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4238" indent="-227013"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1438" indent="-227013"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C42164C1-AB51-4B00-9A70-CDACE3F60534}" type="slidenum">
              <a:rPr lang="en-US" altLang="en-US"/>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9E42479-5071-7C30-E721-14B7521E173B}"/>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7036BCB3-3E21-4331-2585-F33A634621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Verdana" panose="020B0604030504040204" pitchFamily="34" charset="0"/>
                <a:ea typeface="ＭＳ Ｐゴシック" panose="020B0600070205080204" pitchFamily="34" charset="-128"/>
              </a:rPr>
              <a:t>We offer this program </a:t>
            </a:r>
            <a:r>
              <a:rPr lang="en-US" altLang="en-US" b="1">
                <a:latin typeface="Verdana" panose="020B0604030504040204" pitchFamily="34" charset="0"/>
                <a:ea typeface="ＭＳ Ｐゴシック" panose="020B0600070205080204" pitchFamily="34" charset="-128"/>
              </a:rPr>
              <a:t>at NO COST to the participant</a:t>
            </a:r>
            <a:r>
              <a:rPr lang="en-US" altLang="en-US">
                <a:latin typeface="Verdana" panose="020B0604030504040204" pitchFamily="34" charset="0"/>
                <a:ea typeface="ＭＳ Ｐゴシック" panose="020B0600070205080204" pitchFamily="34" charset="-128"/>
              </a:rPr>
              <a:t> because we feel that ALL cancer survivors should have access to this program, without creating any additional financial burden. </a:t>
            </a:r>
          </a:p>
          <a:p>
            <a:endParaRPr lang="en-US" altLang="en-US">
              <a:latin typeface="Verdana" panose="020B0604030504040204" pitchFamily="34" charset="0"/>
              <a:ea typeface="ＭＳ Ｐゴシック" panose="020B0600070205080204" pitchFamily="34" charset="-128"/>
            </a:endParaRPr>
          </a:p>
          <a:p>
            <a:r>
              <a:rPr lang="en-US" altLang="en-US">
                <a:latin typeface="Verdana" panose="020B0604030504040204" pitchFamily="34" charset="0"/>
                <a:ea typeface="ＭＳ Ｐゴシック" panose="020B0600070205080204" pitchFamily="34" charset="-128"/>
              </a:rPr>
              <a:t>LIVESTRONG at the YMCA is supported by the YMCA’s </a:t>
            </a:r>
            <a:r>
              <a:rPr lang="en-US" altLang="en-US" b="1">
                <a:latin typeface="Verdana" panose="020B0604030504040204" pitchFamily="34" charset="0"/>
                <a:ea typeface="ＭＳ Ｐゴシック" panose="020B0600070205080204" pitchFamily="34" charset="-128"/>
              </a:rPr>
              <a:t>Strong Communities Campaign</a:t>
            </a:r>
            <a:r>
              <a:rPr lang="en-US" altLang="en-US">
                <a:latin typeface="Verdana" panose="020B0604030504040204" pitchFamily="34" charset="0"/>
                <a:ea typeface="ＭＳ Ｐゴシック" panose="020B0600070205080204" pitchFamily="34" charset="-128"/>
              </a:rPr>
              <a:t> and when available, grant funding. </a:t>
            </a:r>
          </a:p>
          <a:p>
            <a:endParaRPr lang="en-US" altLang="en-US">
              <a:latin typeface="Verdana" panose="020B0604030504040204" pitchFamily="34"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0010324D-8BF6-EDC7-BB60-ADCB2481EC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987FFB75-0405-4978-8F2A-1605D8947C76}" type="slidenum">
              <a:rPr lang="en-US" altLang="en-US" sz="1200"/>
              <a:pPr/>
              <a:t>11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946EDBC-2508-03C7-F706-550A0F0C9CB3}"/>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4563DF6-6932-E59E-9560-1B6DF1339C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Verdana" panose="020B0604030504040204" pitchFamily="34" charset="0"/>
                <a:ea typeface="ＭＳ Ｐゴシック" panose="020B0600070205080204" pitchFamily="34" charset="-128"/>
              </a:rPr>
              <a:t>Great friendships</a:t>
            </a:r>
            <a:r>
              <a:rPr lang="en-US" altLang="en-US">
                <a:latin typeface="Verdana" panose="020B0604030504040204" pitchFamily="34" charset="0"/>
                <a:ea typeface="ＭＳ Ｐゴシック" panose="020B0600070205080204" pitchFamily="34" charset="-128"/>
              </a:rPr>
              <a:t> are formed during this program, as participants can relate to their fellow cancer survivors. They can talk about chemo brain, complain about neuropathy, celebrate their survivorship or support one another they hear bad news that their cancer is back.  Sometimes these friendships last years past the end of the 12 weeks. </a:t>
            </a:r>
          </a:p>
          <a:p>
            <a:endParaRPr lang="en-US" altLang="en-US">
              <a:latin typeface="Verdana" panose="020B060403050404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73B1CE4C-B9D6-1F9A-4014-1F0414B21A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85D49140-BE3B-464D-BF79-1A32774ED74C}" type="slidenum">
              <a:rPr lang="en-US" altLang="en-US" sz="1200"/>
              <a:pPr/>
              <a:t>12</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331735D-C1A5-6742-FC4C-90E3377FFD99}"/>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BEF9DC9C-78CA-EED1-050D-A9693AA37F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Verdana" panose="020B0604030504040204" pitchFamily="34" charset="0"/>
                <a:ea typeface="ＭＳ Ｐゴシック" panose="020B0600070205080204" pitchFamily="34" charset="-128"/>
              </a:rPr>
              <a:t>The instructors introduce </a:t>
            </a:r>
            <a:r>
              <a:rPr lang="en-US" altLang="en-US" b="1">
                <a:latin typeface="Verdana" panose="020B0604030504040204" pitchFamily="34" charset="0"/>
                <a:ea typeface="ＭＳ Ｐゴシック" panose="020B0600070205080204" pitchFamily="34" charset="-128"/>
              </a:rPr>
              <a:t>many exercise options</a:t>
            </a:r>
            <a:r>
              <a:rPr lang="en-US" altLang="en-US">
                <a:latin typeface="Verdana" panose="020B0604030504040204" pitchFamily="34" charset="0"/>
                <a:ea typeface="ＭＳ Ｐゴシック" panose="020B0600070205080204" pitchFamily="34" charset="-128"/>
              </a:rPr>
              <a:t> over the course of the 12 weeks, as well as Group Exercise classes, with the hopes that each participant will find something that they </a:t>
            </a:r>
            <a:r>
              <a:rPr lang="en-US" altLang="en-US" b="1">
                <a:latin typeface="Verdana" panose="020B0604030504040204" pitchFamily="34" charset="0"/>
                <a:ea typeface="ＭＳ Ｐゴシック" panose="020B0600070205080204" pitchFamily="34" charset="-128"/>
              </a:rPr>
              <a:t>enjoy and feel confident</a:t>
            </a:r>
            <a:r>
              <a:rPr lang="en-US" altLang="en-US">
                <a:latin typeface="Verdana" panose="020B0604030504040204" pitchFamily="34" charset="0"/>
                <a:ea typeface="ＭＳ Ｐゴシック" panose="020B0600070205080204" pitchFamily="34" charset="-128"/>
              </a:rPr>
              <a:t> in continuing once the program ends. </a:t>
            </a:r>
          </a:p>
          <a:p>
            <a:endParaRPr lang="en-US" altLang="en-US">
              <a:latin typeface="Verdana" panose="020B0604030504040204" pitchFamily="34" charset="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FE17BFB5-8905-A179-9D44-5ACF8AF8A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C2EDDAD4-2BFF-40FF-A859-D6A699A0FD67}" type="slidenum">
              <a:rPr lang="en-US" altLang="en-US" sz="1200"/>
              <a:pPr/>
              <a:t>13</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291DBC4-D54F-BA77-1454-547DD118B33D}"/>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73F17A68-8F22-DCB9-2277-BE49FF74FA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Verdana" panose="020B0604030504040204" pitchFamily="34" charset="0"/>
                <a:ea typeface="ＭＳ Ｐゴシック" panose="020B0600070205080204" pitchFamily="34" charset="-128"/>
              </a:rPr>
              <a:t>Survivors can participate in this program </a:t>
            </a:r>
            <a:r>
              <a:rPr lang="en-US" altLang="en-US" b="1">
                <a:latin typeface="Verdana" panose="020B0604030504040204" pitchFamily="34" charset="0"/>
                <a:ea typeface="ＭＳ Ｐゴシック" panose="020B0600070205080204" pitchFamily="34" charset="-128"/>
              </a:rPr>
              <a:t>while actively going through treatment</a:t>
            </a:r>
            <a:r>
              <a:rPr lang="en-US" altLang="en-US">
                <a:latin typeface="Verdana" panose="020B0604030504040204" pitchFamily="34" charset="0"/>
                <a:ea typeface="ＭＳ Ｐゴシック" panose="020B0600070205080204" pitchFamily="34" charset="-128"/>
              </a:rPr>
              <a:t>, or once treatment is over. They are even eligible years later</a:t>
            </a:r>
          </a:p>
          <a:p>
            <a:endParaRPr lang="en-US" altLang="en-US">
              <a:latin typeface="Verdana" panose="020B0604030504040204" pitchFamily="34" charset="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5287F7B9-BA1B-03DF-2AC8-2BD832AD11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8E75D9D4-2E57-40E3-99AD-D5D7B58759FF}" type="slidenum">
              <a:rPr lang="en-US" altLang="en-US" sz="1200"/>
              <a:pPr/>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9" descr="The_Y_yellow_logo">
            <a:extLst>
              <a:ext uri="{FF2B5EF4-FFF2-40B4-BE49-F238E27FC236}">
                <a16:creationId xmlns:a16="http://schemas.microsoft.com/office/drawing/2014/main" id="{D292DE6A-2317-3ACA-A683-87E4D289E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01638" y="466725"/>
            <a:ext cx="13843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3075" name="Rectangle 3"/>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3" name="Date Placeholder 4">
            <a:extLst>
              <a:ext uri="{FF2B5EF4-FFF2-40B4-BE49-F238E27FC236}">
                <a16:creationId xmlns:a16="http://schemas.microsoft.com/office/drawing/2014/main" id="{F4F3BFA7-6E15-A806-9FF9-ADFC865EFB88}"/>
              </a:ext>
            </a:extLst>
          </p:cNvPr>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bg2"/>
                </a:solidFill>
                <a:latin typeface="Verdana" pitchFamily="64" charset="0"/>
                <a:ea typeface="ＭＳ Ｐゴシック" pitchFamily="64" charset="-128"/>
                <a:cs typeface="ＭＳ Ｐゴシック" pitchFamily="64" charset="-128"/>
              </a:defRPr>
            </a:lvl1pPr>
          </a:lstStyle>
          <a:p>
            <a:pPr>
              <a:defRPr/>
            </a:pPr>
            <a:fld id="{B39AC8D2-3C91-448E-927D-5AE531771213}" type="datetime1">
              <a:rPr lang="en-US"/>
              <a:pPr>
                <a:defRPr/>
              </a:pPr>
              <a:t>1/3/2025</a:t>
            </a:fld>
            <a:endParaRPr lang="en-US"/>
          </a:p>
        </p:txBody>
      </p:sp>
      <p:sp>
        <p:nvSpPr>
          <p:cNvPr id="4" name="Footer Placeholder 5">
            <a:extLst>
              <a:ext uri="{FF2B5EF4-FFF2-40B4-BE49-F238E27FC236}">
                <a16:creationId xmlns:a16="http://schemas.microsoft.com/office/drawing/2014/main" id="{DA2E25F6-A11B-BFB8-C6FC-9E0808D3C2D2}"/>
              </a:ext>
            </a:extLst>
          </p:cNvPr>
          <p:cNvSpPr>
            <a:spLocks noGrp="1" noChangeArrowheads="1"/>
          </p:cNvSpPr>
          <p:nvPr>
            <p:ph type="ftr" sz="quarter" idx="11"/>
          </p:nvPr>
        </p:nvSpPr>
        <p:spPr>
          <a:xfrm>
            <a:off x="6362700" y="1003300"/>
            <a:ext cx="2781300" cy="720725"/>
          </a:xfrm>
        </p:spPr>
        <p:txBody>
          <a:bodyPr/>
          <a:lstStyle>
            <a:lvl1pPr>
              <a:lnSpc>
                <a:spcPct val="82000"/>
              </a:lnSpc>
              <a:spcBef>
                <a:spcPct val="20000"/>
              </a:spcBef>
              <a:defRPr sz="1100" b="1">
                <a:solidFill>
                  <a:schemeClr val="folHlink"/>
                </a:solidFill>
                <a:latin typeface="Cachet Medium" pitchFamily="28" charset="0"/>
                <a:ea typeface="ＭＳ Ｐゴシック" pitchFamily="64" charset="-128"/>
                <a:cs typeface="ＭＳ Ｐゴシック" pitchFamily="64" charset="-128"/>
              </a:defRPr>
            </a:lvl1pPr>
          </a:lstStyle>
          <a:p>
            <a:pPr>
              <a:defRPr/>
            </a:pPr>
            <a:r>
              <a:rPr lang="en-US"/>
              <a:t>FOR YOUTH DEVELOPMENT</a:t>
            </a:r>
          </a:p>
          <a:p>
            <a:pPr>
              <a:defRPr/>
            </a:pPr>
            <a:r>
              <a:rPr lang="en-US"/>
              <a:t>FOR HEALTHY LIVING</a:t>
            </a:r>
          </a:p>
          <a:p>
            <a:pPr>
              <a:defRPr/>
            </a:pPr>
            <a:r>
              <a:rPr lang="en-US"/>
              <a:t>FOR SOCIAL RESPONSIBILITY</a:t>
            </a:r>
          </a:p>
        </p:txBody>
      </p:sp>
    </p:spTree>
    <p:extLst>
      <p:ext uri="{BB962C8B-B14F-4D97-AF65-F5344CB8AC3E}">
        <p14:creationId xmlns:p14="http://schemas.microsoft.com/office/powerpoint/2010/main" val="189881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F2A930E-2F2C-6FD3-A4BF-B0A8E973FB74}"/>
              </a:ext>
            </a:extLst>
          </p:cNvPr>
          <p:cNvSpPr>
            <a:spLocks noGrp="1"/>
          </p:cNvSpPr>
          <p:nvPr>
            <p:ph type="sldNum" sz="quarter" idx="10"/>
          </p:nvPr>
        </p:nvSpPr>
        <p:spPr/>
        <p:txBody>
          <a:bodyPr/>
          <a:lstStyle>
            <a:lvl1pPr>
              <a:defRPr/>
            </a:lvl1pPr>
          </a:lstStyle>
          <a:p>
            <a:fld id="{10BF2344-EB2A-4013-B372-A0FCD9044CFF}" type="slidenum">
              <a:rPr lang="en-US" altLang="en-US"/>
              <a:pPr/>
              <a:t>‹#›</a:t>
            </a:fld>
            <a:endParaRPr lang="en-US" altLang="en-US"/>
          </a:p>
        </p:txBody>
      </p:sp>
      <p:sp>
        <p:nvSpPr>
          <p:cNvPr id="5" name="Footer Placeholder 4">
            <a:extLst>
              <a:ext uri="{FF2B5EF4-FFF2-40B4-BE49-F238E27FC236}">
                <a16:creationId xmlns:a16="http://schemas.microsoft.com/office/drawing/2014/main" id="{18E5C35B-0793-9F0E-966A-F679CD40C6E0}"/>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302381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71F434E-73D7-9865-17DD-6C5D0BC0E69A}"/>
              </a:ext>
            </a:extLst>
          </p:cNvPr>
          <p:cNvSpPr>
            <a:spLocks noGrp="1"/>
          </p:cNvSpPr>
          <p:nvPr>
            <p:ph type="sldNum" sz="quarter" idx="10"/>
          </p:nvPr>
        </p:nvSpPr>
        <p:spPr/>
        <p:txBody>
          <a:bodyPr/>
          <a:lstStyle>
            <a:lvl1pPr>
              <a:defRPr/>
            </a:lvl1pPr>
          </a:lstStyle>
          <a:p>
            <a:fld id="{ACF20A02-24F5-466E-B000-30CCC34A5F5C}" type="slidenum">
              <a:rPr lang="en-US" altLang="en-US"/>
              <a:pPr/>
              <a:t>‹#›</a:t>
            </a:fld>
            <a:endParaRPr lang="en-US" altLang="en-US"/>
          </a:p>
        </p:txBody>
      </p:sp>
      <p:sp>
        <p:nvSpPr>
          <p:cNvPr id="5" name="Footer Placeholder 4">
            <a:extLst>
              <a:ext uri="{FF2B5EF4-FFF2-40B4-BE49-F238E27FC236}">
                <a16:creationId xmlns:a16="http://schemas.microsoft.com/office/drawing/2014/main" id="{9D80BC9C-C88E-628D-CC34-14752535454A}"/>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256914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8" descr="The_Y_blue_logo">
            <a:extLst>
              <a:ext uri="{FF2B5EF4-FFF2-40B4-BE49-F238E27FC236}">
                <a16:creationId xmlns:a16="http://schemas.microsoft.com/office/drawing/2014/main" id="{816169FE-7BDD-D8E5-AE65-A83497C05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8463" y="466725"/>
            <a:ext cx="13763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995" name="Rectangle 3"/>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468996" name="Rectangle 4"/>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3" name="Rectangle 5">
            <a:extLst>
              <a:ext uri="{FF2B5EF4-FFF2-40B4-BE49-F238E27FC236}">
                <a16:creationId xmlns:a16="http://schemas.microsoft.com/office/drawing/2014/main" id="{99D9224C-0C47-3111-2D26-56C8E46DF361}"/>
              </a:ext>
            </a:extLst>
          </p:cNvPr>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bg2"/>
                </a:solidFill>
                <a:latin typeface="Verdana" pitchFamily="64" charset="0"/>
                <a:ea typeface="ＭＳ Ｐゴシック" pitchFamily="64" charset="-128"/>
                <a:cs typeface="ＭＳ Ｐゴシック" pitchFamily="64" charset="-128"/>
              </a:defRPr>
            </a:lvl1pPr>
          </a:lstStyle>
          <a:p>
            <a:pPr>
              <a:defRPr/>
            </a:pPr>
            <a:fld id="{E3BD5BBD-C712-4F96-8D49-18270DAE9C44}" type="datetime1">
              <a:rPr lang="en-US"/>
              <a:pPr>
                <a:defRPr/>
              </a:pPr>
              <a:t>1/3/2025</a:t>
            </a:fld>
            <a:endParaRPr lang="en-US"/>
          </a:p>
        </p:txBody>
      </p:sp>
      <p:sp>
        <p:nvSpPr>
          <p:cNvPr id="4" name="Rectangle 6">
            <a:extLst>
              <a:ext uri="{FF2B5EF4-FFF2-40B4-BE49-F238E27FC236}">
                <a16:creationId xmlns:a16="http://schemas.microsoft.com/office/drawing/2014/main" id="{D3F7DC98-F609-43E6-76AA-5A6E3BA60F18}"/>
              </a:ext>
            </a:extLst>
          </p:cNvPr>
          <p:cNvSpPr>
            <a:spLocks noGrp="1" noChangeArrowheads="1"/>
          </p:cNvSpPr>
          <p:nvPr>
            <p:ph type="ftr" sz="quarter" idx="11"/>
          </p:nvPr>
        </p:nvSpPr>
        <p:spPr>
          <a:xfrm>
            <a:off x="6362700" y="1003300"/>
            <a:ext cx="2781300" cy="720725"/>
          </a:xfrm>
        </p:spPr>
        <p:txBody>
          <a:bodyPr/>
          <a:lstStyle>
            <a:lvl1pPr>
              <a:lnSpc>
                <a:spcPct val="82000"/>
              </a:lnSpc>
              <a:spcBef>
                <a:spcPct val="20000"/>
              </a:spcBef>
              <a:defRPr sz="1100" b="1">
                <a:solidFill>
                  <a:schemeClr val="accent2"/>
                </a:solidFill>
                <a:latin typeface="Cachet Medium" pitchFamily="28" charset="0"/>
                <a:ea typeface="ＭＳ Ｐゴシック" pitchFamily="64" charset="-128"/>
                <a:cs typeface="ＭＳ Ｐゴシック" pitchFamily="64" charset="-128"/>
              </a:defRPr>
            </a:lvl1pPr>
          </a:lstStyle>
          <a:p>
            <a:pPr>
              <a:defRPr/>
            </a:pPr>
            <a:r>
              <a:rPr lang="en-US"/>
              <a:t>FOR YOUTH DEVELOPMENT</a:t>
            </a:r>
          </a:p>
          <a:p>
            <a:pPr>
              <a:defRPr/>
            </a:pPr>
            <a:r>
              <a:rPr lang="en-US"/>
              <a:t>FOR HEALTHY LIVING</a:t>
            </a:r>
          </a:p>
          <a:p>
            <a:pPr>
              <a:defRPr/>
            </a:pPr>
            <a:r>
              <a:rPr lang="en-US"/>
              <a:t>FOR SOCIAL RESPONSIBILITY</a:t>
            </a:r>
          </a:p>
        </p:txBody>
      </p:sp>
    </p:spTree>
    <p:extLst>
      <p:ext uri="{BB962C8B-B14F-4D97-AF65-F5344CB8AC3E}">
        <p14:creationId xmlns:p14="http://schemas.microsoft.com/office/powerpoint/2010/main" val="328694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7FA00AE-9A88-F8A5-05E7-679F457B2A90}"/>
              </a:ext>
            </a:extLst>
          </p:cNvPr>
          <p:cNvSpPr>
            <a:spLocks noGrp="1"/>
          </p:cNvSpPr>
          <p:nvPr>
            <p:ph type="sldNum" sz="quarter" idx="10"/>
          </p:nvPr>
        </p:nvSpPr>
        <p:spPr/>
        <p:txBody>
          <a:bodyPr/>
          <a:lstStyle>
            <a:lvl1pPr>
              <a:defRPr/>
            </a:lvl1pPr>
          </a:lstStyle>
          <a:p>
            <a:fld id="{E7218E86-EDBC-4556-ADFA-91CC87A11852}" type="slidenum">
              <a:rPr lang="en-US" altLang="en-US"/>
              <a:pPr/>
              <a:t>‹#›</a:t>
            </a:fld>
            <a:endParaRPr lang="en-US" altLang="en-US"/>
          </a:p>
        </p:txBody>
      </p:sp>
      <p:sp>
        <p:nvSpPr>
          <p:cNvPr id="5" name="Footer Placeholder 4">
            <a:extLst>
              <a:ext uri="{FF2B5EF4-FFF2-40B4-BE49-F238E27FC236}">
                <a16:creationId xmlns:a16="http://schemas.microsoft.com/office/drawing/2014/main" id="{D567417B-68FA-863E-9E34-9A84B6ACF5BD}"/>
              </a:ext>
            </a:extLst>
          </p:cNvPr>
          <p:cNvSpPr>
            <a:spLocks noGrp="1"/>
          </p:cNvSpPr>
          <p:nvPr>
            <p:ph type="ftr" sz="quarter" idx="11"/>
          </p:nvPr>
        </p:nvSpPr>
        <p:spPr>
          <a:xfrm>
            <a:off x="568325" y="6345238"/>
            <a:ext cx="4773613" cy="419100"/>
          </a:xfrm>
        </p:spPr>
        <p:txBody>
          <a:bodyPr/>
          <a:lstStyle>
            <a:lvl1pPr>
              <a:defRPr>
                <a:latin typeface="Verdana" pitchFamily="34" charset="0"/>
                <a:ea typeface="ＭＳ Ｐゴシック"/>
                <a:cs typeface="ＭＳ Ｐゴシック"/>
              </a:defRPr>
            </a:lvl1pPr>
          </a:lstStyle>
          <a:p>
            <a:pPr>
              <a:defRPr/>
            </a:pPr>
            <a:r>
              <a:rPr lang="en-US"/>
              <a:t>LIVE</a:t>
            </a:r>
            <a:r>
              <a:rPr lang="en-US" b="1"/>
              <a:t>STRONG </a:t>
            </a:r>
            <a:r>
              <a:rPr lang="en-US"/>
              <a:t>at the Y: A Cancer Survivor Exercise Program| ©2011 YMCA of the USA</a:t>
            </a:r>
          </a:p>
        </p:txBody>
      </p:sp>
    </p:spTree>
    <p:extLst>
      <p:ext uri="{BB962C8B-B14F-4D97-AF65-F5344CB8AC3E}">
        <p14:creationId xmlns:p14="http://schemas.microsoft.com/office/powerpoint/2010/main" val="107395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2AFA20FE-D5C0-084D-7F6E-ACFAF038E010}"/>
              </a:ext>
            </a:extLst>
          </p:cNvPr>
          <p:cNvSpPr>
            <a:spLocks noGrp="1"/>
          </p:cNvSpPr>
          <p:nvPr>
            <p:ph type="sldNum" sz="quarter" idx="10"/>
          </p:nvPr>
        </p:nvSpPr>
        <p:spPr/>
        <p:txBody>
          <a:bodyPr/>
          <a:lstStyle>
            <a:lvl1pPr>
              <a:defRPr/>
            </a:lvl1pPr>
          </a:lstStyle>
          <a:p>
            <a:fld id="{202587FE-3470-4C17-88A0-ECC1B3935EAF}" type="slidenum">
              <a:rPr lang="en-US" altLang="en-US"/>
              <a:pPr/>
              <a:t>‹#›</a:t>
            </a:fld>
            <a:endParaRPr lang="en-US" altLang="en-US"/>
          </a:p>
        </p:txBody>
      </p:sp>
      <p:sp>
        <p:nvSpPr>
          <p:cNvPr id="5" name="Footer Placeholder 4">
            <a:extLst>
              <a:ext uri="{FF2B5EF4-FFF2-40B4-BE49-F238E27FC236}">
                <a16:creationId xmlns:a16="http://schemas.microsoft.com/office/drawing/2014/main" id="{A1B8C0AA-D260-BE77-0D5A-DE5FD9576912}"/>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2141506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6725"/>
            <a:ext cx="4098925"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736725"/>
            <a:ext cx="4098925"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BE79439-35BB-5BDC-506F-4359D4D02C59}"/>
              </a:ext>
            </a:extLst>
          </p:cNvPr>
          <p:cNvSpPr>
            <a:spLocks noGrp="1"/>
          </p:cNvSpPr>
          <p:nvPr>
            <p:ph type="sldNum" sz="quarter" idx="10"/>
          </p:nvPr>
        </p:nvSpPr>
        <p:spPr/>
        <p:txBody>
          <a:bodyPr/>
          <a:lstStyle>
            <a:lvl1pPr>
              <a:defRPr/>
            </a:lvl1pPr>
          </a:lstStyle>
          <a:p>
            <a:fld id="{7EAE3B25-0C67-428B-916B-B3F923369B20}" type="slidenum">
              <a:rPr lang="en-US" altLang="en-US"/>
              <a:pPr/>
              <a:t>‹#›</a:t>
            </a:fld>
            <a:endParaRPr lang="en-US" altLang="en-US"/>
          </a:p>
        </p:txBody>
      </p:sp>
      <p:sp>
        <p:nvSpPr>
          <p:cNvPr id="6" name="Footer Placeholder 5">
            <a:extLst>
              <a:ext uri="{FF2B5EF4-FFF2-40B4-BE49-F238E27FC236}">
                <a16:creationId xmlns:a16="http://schemas.microsoft.com/office/drawing/2014/main" id="{4A86C7ED-137E-F725-4A77-FF8FDD8AC892}"/>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4236261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71AAB7B-5DD5-B2B4-2759-67B0E9900090}"/>
              </a:ext>
            </a:extLst>
          </p:cNvPr>
          <p:cNvSpPr>
            <a:spLocks noGrp="1"/>
          </p:cNvSpPr>
          <p:nvPr>
            <p:ph type="sldNum" sz="quarter" idx="10"/>
          </p:nvPr>
        </p:nvSpPr>
        <p:spPr/>
        <p:txBody>
          <a:bodyPr/>
          <a:lstStyle>
            <a:lvl1pPr>
              <a:defRPr/>
            </a:lvl1pPr>
          </a:lstStyle>
          <a:p>
            <a:fld id="{8B07613F-006F-442F-B835-389E3FFEBCE0}" type="slidenum">
              <a:rPr lang="en-US" altLang="en-US"/>
              <a:pPr/>
              <a:t>‹#›</a:t>
            </a:fld>
            <a:endParaRPr lang="en-US" altLang="en-US"/>
          </a:p>
        </p:txBody>
      </p:sp>
      <p:sp>
        <p:nvSpPr>
          <p:cNvPr id="8" name="Footer Placeholder 7">
            <a:extLst>
              <a:ext uri="{FF2B5EF4-FFF2-40B4-BE49-F238E27FC236}">
                <a16:creationId xmlns:a16="http://schemas.microsoft.com/office/drawing/2014/main" id="{690A3433-2B40-7A4E-02C5-7AFCC909CE44}"/>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2585476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ECB1ACB-C6CA-A1AC-8A9A-DE495558FE7F}"/>
              </a:ext>
            </a:extLst>
          </p:cNvPr>
          <p:cNvSpPr>
            <a:spLocks noGrp="1"/>
          </p:cNvSpPr>
          <p:nvPr>
            <p:ph type="sldNum" sz="quarter" idx="10"/>
          </p:nvPr>
        </p:nvSpPr>
        <p:spPr/>
        <p:txBody>
          <a:bodyPr/>
          <a:lstStyle>
            <a:lvl1pPr>
              <a:defRPr/>
            </a:lvl1pPr>
          </a:lstStyle>
          <a:p>
            <a:fld id="{F7529C91-8F97-49EF-9417-9811D0B5C2FA}" type="slidenum">
              <a:rPr lang="en-US" altLang="en-US"/>
              <a:pPr/>
              <a:t>‹#›</a:t>
            </a:fld>
            <a:endParaRPr lang="en-US" altLang="en-US"/>
          </a:p>
        </p:txBody>
      </p:sp>
      <p:sp>
        <p:nvSpPr>
          <p:cNvPr id="4" name="Footer Placeholder 3">
            <a:extLst>
              <a:ext uri="{FF2B5EF4-FFF2-40B4-BE49-F238E27FC236}">
                <a16:creationId xmlns:a16="http://schemas.microsoft.com/office/drawing/2014/main" id="{C6C79D08-C121-A5D9-BB0E-9FC8BC527A75}"/>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1724353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02DDA4-5613-F38A-9A51-E7FF5578B386}"/>
              </a:ext>
            </a:extLst>
          </p:cNvPr>
          <p:cNvSpPr>
            <a:spLocks noGrp="1"/>
          </p:cNvSpPr>
          <p:nvPr>
            <p:ph type="sldNum" sz="quarter" idx="10"/>
          </p:nvPr>
        </p:nvSpPr>
        <p:spPr/>
        <p:txBody>
          <a:bodyPr/>
          <a:lstStyle>
            <a:lvl1pPr>
              <a:defRPr/>
            </a:lvl1pPr>
          </a:lstStyle>
          <a:p>
            <a:fld id="{83E9C64D-731C-4D7F-982D-D4E19B1C22E9}" type="slidenum">
              <a:rPr lang="en-US" altLang="en-US"/>
              <a:pPr/>
              <a:t>‹#›</a:t>
            </a:fld>
            <a:endParaRPr lang="en-US" altLang="en-US"/>
          </a:p>
        </p:txBody>
      </p:sp>
      <p:sp>
        <p:nvSpPr>
          <p:cNvPr id="3" name="Footer Placeholder 2">
            <a:extLst>
              <a:ext uri="{FF2B5EF4-FFF2-40B4-BE49-F238E27FC236}">
                <a16:creationId xmlns:a16="http://schemas.microsoft.com/office/drawing/2014/main" id="{04B6E1A9-CCC9-F0CF-29B8-81F1DB6D8243}"/>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3312757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382644BA-E301-4900-BD71-C973A5EA8E39}"/>
              </a:ext>
            </a:extLst>
          </p:cNvPr>
          <p:cNvSpPr>
            <a:spLocks noGrp="1"/>
          </p:cNvSpPr>
          <p:nvPr>
            <p:ph type="sldNum" sz="quarter" idx="10"/>
          </p:nvPr>
        </p:nvSpPr>
        <p:spPr/>
        <p:txBody>
          <a:bodyPr/>
          <a:lstStyle>
            <a:lvl1pPr>
              <a:defRPr/>
            </a:lvl1pPr>
          </a:lstStyle>
          <a:p>
            <a:fld id="{0A6944F0-5047-4A52-BF14-E403ED43566C}" type="slidenum">
              <a:rPr lang="en-US" altLang="en-US"/>
              <a:pPr/>
              <a:t>‹#›</a:t>
            </a:fld>
            <a:endParaRPr lang="en-US" altLang="en-US"/>
          </a:p>
        </p:txBody>
      </p:sp>
      <p:sp>
        <p:nvSpPr>
          <p:cNvPr id="6" name="Footer Placeholder 5">
            <a:extLst>
              <a:ext uri="{FF2B5EF4-FFF2-40B4-BE49-F238E27FC236}">
                <a16:creationId xmlns:a16="http://schemas.microsoft.com/office/drawing/2014/main" id="{109B9A29-BD94-9374-5813-7E46A3BF62A2}"/>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75200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EBC881B-6313-453C-251D-695C6590291D}"/>
              </a:ext>
            </a:extLst>
          </p:cNvPr>
          <p:cNvSpPr>
            <a:spLocks noGrp="1"/>
          </p:cNvSpPr>
          <p:nvPr>
            <p:ph type="sldNum" sz="quarter" idx="10"/>
          </p:nvPr>
        </p:nvSpPr>
        <p:spPr/>
        <p:txBody>
          <a:bodyPr/>
          <a:lstStyle>
            <a:lvl1pPr>
              <a:defRPr/>
            </a:lvl1pPr>
          </a:lstStyle>
          <a:p>
            <a:fld id="{317B7087-23F6-4894-9FA0-1916A5B3BA3E}" type="slidenum">
              <a:rPr lang="en-US" altLang="en-US"/>
              <a:pPr/>
              <a:t>‹#›</a:t>
            </a:fld>
            <a:endParaRPr lang="en-US" altLang="en-US"/>
          </a:p>
        </p:txBody>
      </p:sp>
      <p:sp>
        <p:nvSpPr>
          <p:cNvPr id="5" name="Footer Placeholder 4">
            <a:extLst>
              <a:ext uri="{FF2B5EF4-FFF2-40B4-BE49-F238E27FC236}">
                <a16:creationId xmlns:a16="http://schemas.microsoft.com/office/drawing/2014/main" id="{BAB062AA-39B7-2CAD-1550-75C04437923D}"/>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2318716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C11DAE32-18E0-350A-541D-7A086DDA50DE}"/>
              </a:ext>
            </a:extLst>
          </p:cNvPr>
          <p:cNvSpPr>
            <a:spLocks noGrp="1"/>
          </p:cNvSpPr>
          <p:nvPr>
            <p:ph type="sldNum" sz="quarter" idx="10"/>
          </p:nvPr>
        </p:nvSpPr>
        <p:spPr/>
        <p:txBody>
          <a:bodyPr/>
          <a:lstStyle>
            <a:lvl1pPr>
              <a:defRPr/>
            </a:lvl1pPr>
          </a:lstStyle>
          <a:p>
            <a:fld id="{5E059261-8CAA-4212-9166-CB7EB7BE5B15}" type="slidenum">
              <a:rPr lang="en-US" altLang="en-US"/>
              <a:pPr/>
              <a:t>‹#›</a:t>
            </a:fld>
            <a:endParaRPr lang="en-US" altLang="en-US"/>
          </a:p>
        </p:txBody>
      </p:sp>
      <p:sp>
        <p:nvSpPr>
          <p:cNvPr id="6" name="Footer Placeholder 5">
            <a:extLst>
              <a:ext uri="{FF2B5EF4-FFF2-40B4-BE49-F238E27FC236}">
                <a16:creationId xmlns:a16="http://schemas.microsoft.com/office/drawing/2014/main" id="{8729851A-63C1-D097-EC55-FDA88B5C19AE}"/>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2382883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0B2AF19-EB7F-E98B-22A8-59EDD1F25082}"/>
              </a:ext>
            </a:extLst>
          </p:cNvPr>
          <p:cNvSpPr>
            <a:spLocks noGrp="1"/>
          </p:cNvSpPr>
          <p:nvPr>
            <p:ph type="sldNum" sz="quarter" idx="10"/>
          </p:nvPr>
        </p:nvSpPr>
        <p:spPr/>
        <p:txBody>
          <a:bodyPr/>
          <a:lstStyle>
            <a:lvl1pPr>
              <a:defRPr/>
            </a:lvl1pPr>
          </a:lstStyle>
          <a:p>
            <a:fld id="{A2B89403-A9EC-416B-A4D0-AFA673E771C6}" type="slidenum">
              <a:rPr lang="en-US" altLang="en-US"/>
              <a:pPr/>
              <a:t>‹#›</a:t>
            </a:fld>
            <a:endParaRPr lang="en-US" altLang="en-US"/>
          </a:p>
        </p:txBody>
      </p:sp>
      <p:sp>
        <p:nvSpPr>
          <p:cNvPr id="5" name="Footer Placeholder 4">
            <a:extLst>
              <a:ext uri="{FF2B5EF4-FFF2-40B4-BE49-F238E27FC236}">
                <a16:creationId xmlns:a16="http://schemas.microsoft.com/office/drawing/2014/main" id="{5F0EC82B-D278-B817-2E57-977159CA5CFE}"/>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2473445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3913" cy="562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62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F17B735-0B1E-7D78-DFF1-90CF2F55D340}"/>
              </a:ext>
            </a:extLst>
          </p:cNvPr>
          <p:cNvSpPr>
            <a:spLocks noGrp="1"/>
          </p:cNvSpPr>
          <p:nvPr>
            <p:ph type="sldNum" sz="quarter" idx="10"/>
          </p:nvPr>
        </p:nvSpPr>
        <p:spPr/>
        <p:txBody>
          <a:bodyPr/>
          <a:lstStyle>
            <a:lvl1pPr>
              <a:defRPr/>
            </a:lvl1pPr>
          </a:lstStyle>
          <a:p>
            <a:fld id="{7B8301C1-B699-430A-AB0C-A49850FE10E9}" type="slidenum">
              <a:rPr lang="en-US" altLang="en-US"/>
              <a:pPr/>
              <a:t>‹#›</a:t>
            </a:fld>
            <a:endParaRPr lang="en-US" altLang="en-US"/>
          </a:p>
        </p:txBody>
      </p:sp>
      <p:sp>
        <p:nvSpPr>
          <p:cNvPr id="5" name="Footer Placeholder 4">
            <a:extLst>
              <a:ext uri="{FF2B5EF4-FFF2-40B4-BE49-F238E27FC236}">
                <a16:creationId xmlns:a16="http://schemas.microsoft.com/office/drawing/2014/main" id="{BD39DB26-90C0-9338-9429-AD18D170075A}"/>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668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D935F185-22E5-F2A3-885E-7908DF365267}"/>
              </a:ext>
            </a:extLst>
          </p:cNvPr>
          <p:cNvSpPr>
            <a:spLocks noGrp="1"/>
          </p:cNvSpPr>
          <p:nvPr>
            <p:ph type="sldNum" sz="quarter" idx="10"/>
          </p:nvPr>
        </p:nvSpPr>
        <p:spPr/>
        <p:txBody>
          <a:bodyPr/>
          <a:lstStyle>
            <a:lvl1pPr>
              <a:defRPr/>
            </a:lvl1pPr>
          </a:lstStyle>
          <a:p>
            <a:fld id="{9E59B49F-C2F2-431B-80E2-7090A65BD26B}" type="slidenum">
              <a:rPr lang="en-US" altLang="en-US"/>
              <a:pPr/>
              <a:t>‹#›</a:t>
            </a:fld>
            <a:endParaRPr lang="en-US" altLang="en-US"/>
          </a:p>
        </p:txBody>
      </p:sp>
      <p:sp>
        <p:nvSpPr>
          <p:cNvPr id="5" name="Footer Placeholder 4">
            <a:extLst>
              <a:ext uri="{FF2B5EF4-FFF2-40B4-BE49-F238E27FC236}">
                <a16:creationId xmlns:a16="http://schemas.microsoft.com/office/drawing/2014/main" id="{8DF191E5-5C84-7C16-2B1F-9627CE8F596A}"/>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368035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283C31AF-B65F-A770-F1C8-680C0DE7DBC4}"/>
              </a:ext>
            </a:extLst>
          </p:cNvPr>
          <p:cNvSpPr>
            <a:spLocks noGrp="1"/>
          </p:cNvSpPr>
          <p:nvPr>
            <p:ph type="sldNum" sz="quarter" idx="10"/>
          </p:nvPr>
        </p:nvSpPr>
        <p:spPr/>
        <p:txBody>
          <a:bodyPr/>
          <a:lstStyle>
            <a:lvl1pPr>
              <a:defRPr/>
            </a:lvl1pPr>
          </a:lstStyle>
          <a:p>
            <a:fld id="{49A54B6C-264B-4AE3-BF79-7D6CCC9421D6}" type="slidenum">
              <a:rPr lang="en-US" altLang="en-US"/>
              <a:pPr/>
              <a:t>‹#›</a:t>
            </a:fld>
            <a:endParaRPr lang="en-US" altLang="en-US"/>
          </a:p>
        </p:txBody>
      </p:sp>
      <p:sp>
        <p:nvSpPr>
          <p:cNvPr id="6" name="Footer Placeholder 5">
            <a:extLst>
              <a:ext uri="{FF2B5EF4-FFF2-40B4-BE49-F238E27FC236}">
                <a16:creationId xmlns:a16="http://schemas.microsoft.com/office/drawing/2014/main" id="{C2792040-A399-C1C5-AD0D-B0B8228232CB}"/>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326744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39C9238-21F2-4756-251A-E57D6E4A9F76}"/>
              </a:ext>
            </a:extLst>
          </p:cNvPr>
          <p:cNvSpPr>
            <a:spLocks noGrp="1"/>
          </p:cNvSpPr>
          <p:nvPr>
            <p:ph type="sldNum" sz="quarter" idx="10"/>
          </p:nvPr>
        </p:nvSpPr>
        <p:spPr/>
        <p:txBody>
          <a:bodyPr/>
          <a:lstStyle>
            <a:lvl1pPr>
              <a:defRPr/>
            </a:lvl1pPr>
          </a:lstStyle>
          <a:p>
            <a:fld id="{F79A9FE6-9659-4113-9B5D-A77BEBEE38FF}" type="slidenum">
              <a:rPr lang="en-US" altLang="en-US"/>
              <a:pPr/>
              <a:t>‹#›</a:t>
            </a:fld>
            <a:endParaRPr lang="en-US" altLang="en-US"/>
          </a:p>
        </p:txBody>
      </p:sp>
      <p:sp>
        <p:nvSpPr>
          <p:cNvPr id="8" name="Footer Placeholder 7">
            <a:extLst>
              <a:ext uri="{FF2B5EF4-FFF2-40B4-BE49-F238E27FC236}">
                <a16:creationId xmlns:a16="http://schemas.microsoft.com/office/drawing/2014/main" id="{87EB7CF9-53A2-C63D-4675-311AD29BB356}"/>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145099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3C8A340-FC31-E5A6-E7E9-903E9ABCF482}"/>
              </a:ext>
            </a:extLst>
          </p:cNvPr>
          <p:cNvSpPr>
            <a:spLocks noGrp="1"/>
          </p:cNvSpPr>
          <p:nvPr>
            <p:ph type="sldNum" sz="quarter" idx="10"/>
          </p:nvPr>
        </p:nvSpPr>
        <p:spPr/>
        <p:txBody>
          <a:bodyPr/>
          <a:lstStyle>
            <a:lvl1pPr>
              <a:defRPr/>
            </a:lvl1pPr>
          </a:lstStyle>
          <a:p>
            <a:fld id="{B1BAB4EF-BA83-4094-AEA3-AEEEBF340171}" type="slidenum">
              <a:rPr lang="en-US" altLang="en-US"/>
              <a:pPr/>
              <a:t>‹#›</a:t>
            </a:fld>
            <a:endParaRPr lang="en-US" altLang="en-US"/>
          </a:p>
        </p:txBody>
      </p:sp>
      <p:sp>
        <p:nvSpPr>
          <p:cNvPr id="4" name="Footer Placeholder 3">
            <a:extLst>
              <a:ext uri="{FF2B5EF4-FFF2-40B4-BE49-F238E27FC236}">
                <a16:creationId xmlns:a16="http://schemas.microsoft.com/office/drawing/2014/main" id="{678811FA-78B9-E45E-2DB6-B5F7603DB4D3}"/>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162750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CBC713-89AA-B8A6-A207-F6133413D1E7}"/>
              </a:ext>
            </a:extLst>
          </p:cNvPr>
          <p:cNvSpPr>
            <a:spLocks noGrp="1"/>
          </p:cNvSpPr>
          <p:nvPr>
            <p:ph type="sldNum" sz="quarter" idx="10"/>
          </p:nvPr>
        </p:nvSpPr>
        <p:spPr/>
        <p:txBody>
          <a:bodyPr/>
          <a:lstStyle>
            <a:lvl1pPr>
              <a:defRPr/>
            </a:lvl1pPr>
          </a:lstStyle>
          <a:p>
            <a:fld id="{2A076D67-E0B6-45BD-B25B-1A0872879BB1}" type="slidenum">
              <a:rPr lang="en-US" altLang="en-US"/>
              <a:pPr/>
              <a:t>‹#›</a:t>
            </a:fld>
            <a:endParaRPr lang="en-US" altLang="en-US"/>
          </a:p>
        </p:txBody>
      </p:sp>
      <p:sp>
        <p:nvSpPr>
          <p:cNvPr id="3" name="Footer Placeholder 2">
            <a:extLst>
              <a:ext uri="{FF2B5EF4-FFF2-40B4-BE49-F238E27FC236}">
                <a16:creationId xmlns:a16="http://schemas.microsoft.com/office/drawing/2014/main" id="{8736BD8A-0B0B-7744-35D8-ECFC7CD30909}"/>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63059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DFCCD2A8-583F-7400-1028-E2DD931C1F1D}"/>
              </a:ext>
            </a:extLst>
          </p:cNvPr>
          <p:cNvSpPr>
            <a:spLocks noGrp="1"/>
          </p:cNvSpPr>
          <p:nvPr>
            <p:ph type="sldNum" sz="quarter" idx="10"/>
          </p:nvPr>
        </p:nvSpPr>
        <p:spPr/>
        <p:txBody>
          <a:bodyPr/>
          <a:lstStyle>
            <a:lvl1pPr>
              <a:defRPr/>
            </a:lvl1pPr>
          </a:lstStyle>
          <a:p>
            <a:fld id="{B3178C1B-6036-4CF5-8F61-3F476B20C13D}" type="slidenum">
              <a:rPr lang="en-US" altLang="en-US"/>
              <a:pPr/>
              <a:t>‹#›</a:t>
            </a:fld>
            <a:endParaRPr lang="en-US" altLang="en-US"/>
          </a:p>
        </p:txBody>
      </p:sp>
      <p:sp>
        <p:nvSpPr>
          <p:cNvPr id="6" name="Footer Placeholder 5">
            <a:extLst>
              <a:ext uri="{FF2B5EF4-FFF2-40B4-BE49-F238E27FC236}">
                <a16:creationId xmlns:a16="http://schemas.microsoft.com/office/drawing/2014/main" id="{B832CBF5-8FED-6F41-E9AD-80C8E9124154}"/>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217810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D73170D6-A8B1-3A03-5C2A-BB12E9965EE7}"/>
              </a:ext>
            </a:extLst>
          </p:cNvPr>
          <p:cNvSpPr>
            <a:spLocks noGrp="1"/>
          </p:cNvSpPr>
          <p:nvPr>
            <p:ph type="sldNum" sz="quarter" idx="10"/>
          </p:nvPr>
        </p:nvSpPr>
        <p:spPr/>
        <p:txBody>
          <a:bodyPr/>
          <a:lstStyle>
            <a:lvl1pPr>
              <a:defRPr/>
            </a:lvl1pPr>
          </a:lstStyle>
          <a:p>
            <a:fld id="{2887186B-3D74-4412-901E-C308F8005012}" type="slidenum">
              <a:rPr lang="en-US" altLang="en-US"/>
              <a:pPr/>
              <a:t>‹#›</a:t>
            </a:fld>
            <a:endParaRPr lang="en-US" altLang="en-US"/>
          </a:p>
        </p:txBody>
      </p:sp>
      <p:sp>
        <p:nvSpPr>
          <p:cNvPr id="6" name="Footer Placeholder 5">
            <a:extLst>
              <a:ext uri="{FF2B5EF4-FFF2-40B4-BE49-F238E27FC236}">
                <a16:creationId xmlns:a16="http://schemas.microsoft.com/office/drawing/2014/main" id="{28AB6DF2-9794-B8BD-F256-3D094187058D}"/>
              </a:ext>
            </a:extLst>
          </p:cNvPr>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152158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FA46AC-B105-0D00-AEF2-A3BE6584F9AA}"/>
              </a:ext>
            </a:extLst>
          </p:cNvPr>
          <p:cNvSpPr>
            <a:spLocks noGrp="1" noChangeArrowheads="1"/>
          </p:cNvSpPr>
          <p:nvPr>
            <p:ph type="title"/>
          </p:nvPr>
        </p:nvSpPr>
        <p:spPr bwMode="black">
          <a:xfrm>
            <a:off x="328613" y="328613"/>
            <a:ext cx="83740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F10D836-AD40-55D2-129F-4AC8B9BEDF16}"/>
              </a:ext>
            </a:extLst>
          </p:cNvPr>
          <p:cNvSpPr>
            <a:spLocks noGrp="1" noChangeArrowheads="1"/>
          </p:cNvSpPr>
          <p:nvPr>
            <p:ph type="body" idx="1"/>
          </p:nvPr>
        </p:nvSpPr>
        <p:spPr bwMode="black">
          <a:xfrm>
            <a:off x="354013" y="1739900"/>
            <a:ext cx="83391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2E11E06D-39C7-47DE-AE24-978185609848}"/>
              </a:ext>
            </a:extLst>
          </p:cNvPr>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2"/>
                </a:solidFill>
              </a:defRPr>
            </a:lvl1pPr>
          </a:lstStyle>
          <a:p>
            <a:fld id="{5401B8F0-6ABF-47FF-B0F3-349A13B7B6BC}" type="slidenum">
              <a:rPr lang="en-US" altLang="en-US"/>
              <a:pPr/>
              <a:t>‹#›</a:t>
            </a:fld>
            <a:endParaRPr lang="en-US" altLang="en-US"/>
          </a:p>
        </p:txBody>
      </p:sp>
      <p:sp>
        <p:nvSpPr>
          <p:cNvPr id="1034" name="Rectangle 10">
            <a:extLst>
              <a:ext uri="{FF2B5EF4-FFF2-40B4-BE49-F238E27FC236}">
                <a16:creationId xmlns:a16="http://schemas.microsoft.com/office/drawing/2014/main" id="{A24BE775-6D11-4D12-8550-9FC67D5F08CA}"/>
              </a:ext>
            </a:extLst>
          </p:cNvPr>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ＭＳ Ｐゴシック" pitchFamily="80" charset="-128"/>
              </a:defRPr>
            </a:lvl1pPr>
          </a:lstStyle>
          <a:p>
            <a:pPr>
              <a:defRPr/>
            </a:pPr>
            <a:r>
              <a:rPr lang="en-US"/>
              <a:t>| PRESENTATION TITLE HERE | </a:t>
            </a:r>
            <a:r>
              <a:rPr lang="en-US">
                <a:solidFill>
                  <a:schemeClr val="bg2"/>
                </a:solidFill>
              </a:rPr>
              <a:t>©2010 YMCA of the USA</a:t>
            </a:r>
          </a:p>
        </p:txBody>
      </p:sp>
    </p:spTree>
  </p:cSld>
  <p:clrMap bg1="lt1" tx1="dk1" bg2="lt2" tx2="dk2" accent1="accent1" accent2="accent2" accent3="accent3" accent4="accent4" accent5="accent5" accent6="accent6" hlink="hlink" folHlink="folHlink"/>
  <p:sldLayoutIdLst>
    <p:sldLayoutId id="2147488567" r:id="rId1"/>
    <p:sldLayoutId id="2147488568" r:id="rId2"/>
    <p:sldLayoutId id="2147488569" r:id="rId3"/>
    <p:sldLayoutId id="2147488570" r:id="rId4"/>
    <p:sldLayoutId id="2147488571" r:id="rId5"/>
    <p:sldLayoutId id="2147488572" r:id="rId6"/>
    <p:sldLayoutId id="2147488573" r:id="rId7"/>
    <p:sldLayoutId id="2147488574" r:id="rId8"/>
    <p:sldLayoutId id="2147488575" r:id="rId9"/>
    <p:sldLayoutId id="2147488576" r:id="rId10"/>
    <p:sldLayoutId id="2147488577" r:id="rId11"/>
  </p:sldLayoutIdLst>
  <p:hf hdr="0" dt="0"/>
  <p:txStyles>
    <p:titleStyle>
      <a:lvl1pPr algn="l" rtl="0" eaLnBrk="0" fontAlgn="base" hangingPunct="0">
        <a:spcBef>
          <a:spcPct val="0"/>
        </a:spcBef>
        <a:spcAft>
          <a:spcPct val="0"/>
        </a:spcAft>
        <a:defRPr sz="2600" b="1">
          <a:solidFill>
            <a:schemeClr val="folHlink"/>
          </a:solidFill>
          <a:latin typeface="+mj-lt"/>
          <a:ea typeface="+mj-ea"/>
          <a:cs typeface="+mj-cs"/>
        </a:defRPr>
      </a:lvl1pPr>
      <a:lvl2pPr algn="l" rtl="0" eaLnBrk="0" fontAlgn="base" hangingPunct="0">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defRPr>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a:solidFill>
            <a:schemeClr val="bg2"/>
          </a:solidFill>
          <a:latin typeface="+mn-lt"/>
          <a:ea typeface="+mn-ea"/>
          <a:cs typeface="ＭＳ Ｐゴシック"/>
        </a:defRPr>
      </a:lvl2pPr>
      <a:lvl3pPr marL="693738" indent="-228600" algn="l" rtl="0" eaLnBrk="0" fontAlgn="base" hangingPunct="0">
        <a:spcBef>
          <a:spcPct val="25000"/>
        </a:spcBef>
        <a:spcAft>
          <a:spcPct val="0"/>
        </a:spcAft>
        <a:buChar char="–"/>
        <a:defRPr>
          <a:solidFill>
            <a:schemeClr val="bg2"/>
          </a:solidFill>
          <a:latin typeface="+mn-lt"/>
          <a:ea typeface="+mn-ea"/>
          <a:cs typeface="ＭＳ Ｐゴシック"/>
        </a:defRPr>
      </a:lvl3pPr>
      <a:lvl4pPr marL="1120775" indent="-228600" algn="l" rtl="0" eaLnBrk="0" fontAlgn="base" hangingPunct="0">
        <a:spcBef>
          <a:spcPct val="25000"/>
        </a:spcBef>
        <a:spcAft>
          <a:spcPct val="0"/>
        </a:spcAft>
        <a:buSzPct val="80000"/>
        <a:buChar char="•"/>
        <a:defRPr>
          <a:solidFill>
            <a:schemeClr val="bg2"/>
          </a:solidFill>
          <a:latin typeface="+mn-lt"/>
          <a:ea typeface="+mn-ea"/>
          <a:cs typeface="ＭＳ Ｐゴシック"/>
        </a:defRPr>
      </a:lvl4pPr>
      <a:lvl5pPr marL="1608138" indent="-228600" algn="l" rtl="0" eaLnBrk="0" fontAlgn="base" hangingPunct="0">
        <a:spcBef>
          <a:spcPct val="25000"/>
        </a:spcBef>
        <a:spcAft>
          <a:spcPct val="0"/>
        </a:spcAft>
        <a:buChar char="–"/>
        <a:defRPr>
          <a:solidFill>
            <a:schemeClr val="bg2"/>
          </a:solidFill>
          <a:latin typeface="+mn-lt"/>
          <a:ea typeface="+mn-ea"/>
          <a:cs typeface="ＭＳ Ｐゴシック"/>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6ABAF76-F2B1-775A-7798-D949425E754C}"/>
              </a:ext>
            </a:extLst>
          </p:cNvPr>
          <p:cNvSpPr>
            <a:spLocks noGrp="1" noChangeArrowheads="1"/>
          </p:cNvSpPr>
          <p:nvPr>
            <p:ph type="title"/>
          </p:nvPr>
        </p:nvSpPr>
        <p:spPr bwMode="black">
          <a:xfrm>
            <a:off x="328613" y="328613"/>
            <a:ext cx="83756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FF6C0D07-00AE-6D37-CB1E-CC3D1D197124}"/>
              </a:ext>
            </a:extLst>
          </p:cNvPr>
          <p:cNvSpPr>
            <a:spLocks noGrp="1" noChangeArrowheads="1"/>
          </p:cNvSpPr>
          <p:nvPr>
            <p:ph type="body" idx="1"/>
          </p:nvPr>
        </p:nvSpPr>
        <p:spPr bwMode="black">
          <a:xfrm>
            <a:off x="354013" y="1736725"/>
            <a:ext cx="835025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7972" name="Rectangle 4">
            <a:extLst>
              <a:ext uri="{FF2B5EF4-FFF2-40B4-BE49-F238E27FC236}">
                <a16:creationId xmlns:a16="http://schemas.microsoft.com/office/drawing/2014/main" id="{87352BFC-1202-4876-8B67-661182B3CBC4}"/>
              </a:ext>
            </a:extLst>
          </p:cNvPr>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2"/>
                </a:solidFill>
              </a:defRPr>
            </a:lvl1pPr>
          </a:lstStyle>
          <a:p>
            <a:fld id="{C3103FBF-9FDB-4C95-A0A4-79A069A8FA24}" type="slidenum">
              <a:rPr lang="en-US" altLang="en-US"/>
              <a:pPr/>
              <a:t>‹#›</a:t>
            </a:fld>
            <a:endParaRPr lang="en-US" altLang="en-US"/>
          </a:p>
        </p:txBody>
      </p:sp>
      <p:sp>
        <p:nvSpPr>
          <p:cNvPr id="467973" name="Rectangle 5">
            <a:extLst>
              <a:ext uri="{FF2B5EF4-FFF2-40B4-BE49-F238E27FC236}">
                <a16:creationId xmlns:a16="http://schemas.microsoft.com/office/drawing/2014/main" id="{7692A1FA-FF80-44C3-9773-14861C443E46}"/>
              </a:ext>
            </a:extLst>
          </p:cNvPr>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ＭＳ Ｐゴシック" pitchFamily="80" charset="-128"/>
              </a:defRPr>
            </a:lvl1pPr>
          </a:lstStyle>
          <a:p>
            <a:pPr>
              <a:defRPr/>
            </a:pPr>
            <a:r>
              <a:rPr lang="en-US"/>
              <a:t>| PRESENTATION TITLE HERE | </a:t>
            </a:r>
            <a:r>
              <a:rPr lang="en-US">
                <a:solidFill>
                  <a:schemeClr val="bg2"/>
                </a:solidFill>
              </a:rPr>
              <a:t>©2010 YMCA of the USA</a:t>
            </a:r>
          </a:p>
        </p:txBody>
      </p:sp>
    </p:spTree>
  </p:cSld>
  <p:clrMap bg1="lt1" tx1="dk1" bg2="lt2" tx2="dk2" accent1="accent1" accent2="accent2" accent3="accent3" accent4="accent4" accent5="accent5" accent6="accent6" hlink="hlink" folHlink="folHlink"/>
  <p:sldLayoutIdLst>
    <p:sldLayoutId id="2147488578" r:id="rId1"/>
    <p:sldLayoutId id="2147488579" r:id="rId2"/>
    <p:sldLayoutId id="2147488580" r:id="rId3"/>
    <p:sldLayoutId id="2147488581" r:id="rId4"/>
    <p:sldLayoutId id="2147488582" r:id="rId5"/>
    <p:sldLayoutId id="2147488583" r:id="rId6"/>
    <p:sldLayoutId id="2147488584" r:id="rId7"/>
    <p:sldLayoutId id="2147488585" r:id="rId8"/>
    <p:sldLayoutId id="2147488586" r:id="rId9"/>
    <p:sldLayoutId id="2147488587" r:id="rId10"/>
    <p:sldLayoutId id="2147488588" r:id="rId11"/>
  </p:sldLayoutIdLst>
  <p:hf hdr="0" dt="0"/>
  <p:txStyles>
    <p:titleStyle>
      <a:lvl1pPr algn="l" rtl="0" eaLnBrk="0" fontAlgn="base" hangingPunct="0">
        <a:spcBef>
          <a:spcPct val="0"/>
        </a:spcBef>
        <a:spcAft>
          <a:spcPct val="0"/>
        </a:spcAft>
        <a:defRPr sz="2600" b="1">
          <a:solidFill>
            <a:schemeClr val="accent2"/>
          </a:solidFill>
          <a:latin typeface="+mj-lt"/>
          <a:ea typeface="+mj-ea"/>
          <a:cs typeface="+mj-cs"/>
        </a:defRPr>
      </a:lvl1pPr>
      <a:lvl2pPr algn="l" rtl="0" eaLnBrk="0" fontAlgn="base" hangingPunct="0">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defRPr>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a:solidFill>
            <a:schemeClr val="bg2"/>
          </a:solidFill>
          <a:latin typeface="+mn-lt"/>
          <a:ea typeface="+mn-ea"/>
          <a:cs typeface="ＭＳ Ｐゴシック"/>
        </a:defRPr>
      </a:lvl2pPr>
      <a:lvl3pPr marL="693738" indent="-228600" algn="l" rtl="0" eaLnBrk="0" fontAlgn="base" hangingPunct="0">
        <a:spcBef>
          <a:spcPct val="25000"/>
        </a:spcBef>
        <a:spcAft>
          <a:spcPct val="0"/>
        </a:spcAft>
        <a:buChar char="–"/>
        <a:defRPr>
          <a:solidFill>
            <a:schemeClr val="bg2"/>
          </a:solidFill>
          <a:latin typeface="+mn-lt"/>
          <a:ea typeface="+mn-ea"/>
          <a:cs typeface="ＭＳ Ｐゴシック"/>
        </a:defRPr>
      </a:lvl3pPr>
      <a:lvl4pPr marL="1120775" indent="-228600" algn="l" rtl="0" eaLnBrk="0" fontAlgn="base" hangingPunct="0">
        <a:spcBef>
          <a:spcPct val="25000"/>
        </a:spcBef>
        <a:spcAft>
          <a:spcPct val="0"/>
        </a:spcAft>
        <a:buSzPct val="80000"/>
        <a:buFont typeface="Times" panose="02020603050405020304" pitchFamily="18" charset="0"/>
        <a:buChar char="•"/>
        <a:defRPr>
          <a:solidFill>
            <a:schemeClr val="bg2"/>
          </a:solidFill>
          <a:latin typeface="+mn-lt"/>
          <a:ea typeface="+mn-ea"/>
          <a:cs typeface="ＭＳ Ｐゴシック"/>
        </a:defRPr>
      </a:lvl4pPr>
      <a:lvl5pPr marL="1608138" indent="-228600" algn="l" rtl="0" eaLnBrk="0" fontAlgn="base" hangingPunct="0">
        <a:spcBef>
          <a:spcPct val="25000"/>
        </a:spcBef>
        <a:spcAft>
          <a:spcPct val="0"/>
        </a:spcAft>
        <a:buChar char="–"/>
        <a:defRPr>
          <a:solidFill>
            <a:schemeClr val="bg2"/>
          </a:solidFill>
          <a:latin typeface="+mn-lt"/>
          <a:ea typeface="+mn-ea"/>
          <a:cs typeface="ＭＳ Ｐゴシック"/>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metroymca.org/wellness-programs/livestrong-at-the-ymca"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C9AE59E-84F5-1718-6D18-BBB2974B6A68}"/>
              </a:ext>
            </a:extLst>
          </p:cNvPr>
          <p:cNvSpPr>
            <a:spLocks noGrp="1" noChangeArrowheads="1"/>
          </p:cNvSpPr>
          <p:nvPr>
            <p:ph type="ctrTitle"/>
          </p:nvPr>
        </p:nvSpPr>
        <p:spPr>
          <a:xfrm>
            <a:off x="282575" y="2292350"/>
            <a:ext cx="8697913" cy="2833688"/>
          </a:xfrm>
        </p:spPr>
        <p:txBody>
          <a:bodyPr/>
          <a:lstStyle/>
          <a:p>
            <a:pPr eaLnBrk="1" hangingPunct="1"/>
            <a:r>
              <a:rPr lang="en-US" altLang="en-US" sz="5300" dirty="0"/>
              <a:t>STAYING </a:t>
            </a:r>
            <a:br>
              <a:rPr lang="en-US" altLang="en-US" sz="5300" dirty="0"/>
            </a:br>
            <a:r>
              <a:rPr lang="en-US" altLang="en-US" sz="5300" dirty="0"/>
              <a:t>STRONG</a:t>
            </a:r>
            <a:br>
              <a:rPr lang="en-US" altLang="en-US" sz="5300" dirty="0"/>
            </a:br>
            <a:r>
              <a:rPr lang="en-US" altLang="en-US" sz="5300" dirty="0"/>
              <a:t>AFTER CANCER</a:t>
            </a:r>
            <a:br>
              <a:rPr lang="en-US" altLang="en-US" sz="5300" dirty="0"/>
            </a:br>
            <a:br>
              <a:rPr lang="en-US" altLang="en-US" sz="5300" dirty="0"/>
            </a:br>
            <a:r>
              <a:rPr lang="en-US" altLang="en-US" sz="2800" dirty="0">
                <a:solidFill>
                  <a:schemeClr val="tx1"/>
                </a:solidFill>
              </a:rPr>
              <a:t>LIVESTRONG at the YMCA</a:t>
            </a:r>
            <a:br>
              <a:rPr lang="en-US" altLang="en-US" sz="2800" dirty="0">
                <a:solidFill>
                  <a:schemeClr val="tx1"/>
                </a:solidFill>
              </a:rPr>
            </a:br>
            <a:r>
              <a:rPr lang="en-US" altLang="en-US" sz="2800" dirty="0">
                <a:solidFill>
                  <a:schemeClr val="tx1"/>
                </a:solidFill>
              </a:rPr>
              <a:t>ATTH Create Your Best Life</a:t>
            </a:r>
            <a:br>
              <a:rPr lang="en-US" altLang="en-US" sz="3600" dirty="0"/>
            </a:br>
            <a:br>
              <a:rPr lang="en-US" altLang="en-US" sz="3600" dirty="0"/>
            </a:br>
            <a:endParaRPr lang="en-US" altLang="en-US" sz="3600" dirty="0"/>
          </a:p>
        </p:txBody>
      </p:sp>
      <p:sp>
        <p:nvSpPr>
          <p:cNvPr id="27651" name="Rectangle 6">
            <a:extLst>
              <a:ext uri="{FF2B5EF4-FFF2-40B4-BE49-F238E27FC236}">
                <a16:creationId xmlns:a16="http://schemas.microsoft.com/office/drawing/2014/main" id="{1532E6D8-7047-3711-B4A0-CE6650F2963C}"/>
              </a:ext>
            </a:extLst>
          </p:cNvPr>
          <p:cNvSpPr>
            <a:spLocks noChangeArrowheads="1"/>
          </p:cNvSpPr>
          <p:nvPr/>
        </p:nvSpPr>
        <p:spPr bwMode="auto">
          <a:xfrm>
            <a:off x="7202488" y="1195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a:solidFill>
                  <a:schemeClr val="bg2"/>
                </a:solidFill>
                <a:latin typeface="Verdana" panose="020B0604030504040204" pitchFamily="34" charset="0"/>
                <a:ea typeface="ＭＳ Ｐゴシック" panose="020B0600070205080204" pitchFamily="34" charset="-128"/>
              </a:defRPr>
            </a:lvl1pPr>
            <a:lvl2pPr marL="742950" indent="-285750">
              <a:spcBef>
                <a:spcPct val="100000"/>
              </a:spcBef>
              <a:buSzPct val="80000"/>
              <a:buChar char="•"/>
              <a:defRPr>
                <a:solidFill>
                  <a:schemeClr val="bg2"/>
                </a:solidFill>
                <a:latin typeface="Verdana" panose="020B0604030504040204" pitchFamily="34" charset="0"/>
                <a:ea typeface="ＭＳ Ｐゴシック" panose="020B0600070205080204" pitchFamily="34" charset="-128"/>
              </a:defRPr>
            </a:lvl2pPr>
            <a:lvl3pPr marL="1143000" indent="-228600">
              <a:spcBef>
                <a:spcPct val="25000"/>
              </a:spcBef>
              <a:buChar char="–"/>
              <a:defRPr>
                <a:solidFill>
                  <a:schemeClr val="bg2"/>
                </a:solidFill>
                <a:latin typeface="Verdana" panose="020B0604030504040204" pitchFamily="34" charset="0"/>
                <a:ea typeface="ＭＳ Ｐゴシック" panose="020B0600070205080204" pitchFamily="34" charset="-128"/>
              </a:defRPr>
            </a:lvl3pPr>
            <a:lvl4pPr marL="1600200" indent="-228600">
              <a:spcBef>
                <a:spcPct val="25000"/>
              </a:spcBef>
              <a:buSzPct val="80000"/>
              <a:buChar char="•"/>
              <a:defRPr>
                <a:solidFill>
                  <a:schemeClr val="bg2"/>
                </a:solidFill>
                <a:latin typeface="Verdana" panose="020B0604030504040204" pitchFamily="34" charset="0"/>
                <a:ea typeface="ＭＳ Ｐゴシック" panose="020B0600070205080204" pitchFamily="34" charset="-128"/>
              </a:defRPr>
            </a:lvl4pPr>
            <a:lvl5pPr marL="2057400" indent="-228600">
              <a:spcBef>
                <a:spcPct val="25000"/>
              </a:spcBef>
              <a:buChar char="–"/>
              <a:defRPr>
                <a:solidFill>
                  <a:schemeClr val="bg2"/>
                </a:solidFill>
                <a:latin typeface="Verdana" panose="020B0604030504040204" pitchFamily="34" charset="0"/>
                <a:ea typeface="ＭＳ Ｐゴシック" panose="020B0600070205080204" pitchFamily="34" charset="-128"/>
              </a:defRPr>
            </a:lvl5pPr>
            <a:lvl6pPr marL="25146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6pPr>
            <a:lvl7pPr marL="29718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7pPr>
            <a:lvl8pPr marL="34290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8pPr>
            <a:lvl9pPr marL="38862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9pPr>
          </a:lstStyle>
          <a:p>
            <a:pPr>
              <a:spcBef>
                <a:spcPct val="0"/>
              </a:spcBef>
            </a:pPr>
            <a:endParaRPr lang="en-US" altLang="en-US">
              <a:solidFill>
                <a:schemeClr val="tx1"/>
              </a:solidFill>
            </a:endParaRPr>
          </a:p>
        </p:txBody>
      </p:sp>
      <p:pic>
        <p:nvPicPr>
          <p:cNvPr id="27652" name="Picture 7">
            <a:extLst>
              <a:ext uri="{FF2B5EF4-FFF2-40B4-BE49-F238E27FC236}">
                <a16:creationId xmlns:a16="http://schemas.microsoft.com/office/drawing/2014/main" id="{DD748C75-975E-7F84-DE95-A5F1E56CD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28100"/>
            <a:ext cx="660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F359635-35C4-990E-2E20-4AD9D640EAD1}"/>
              </a:ext>
            </a:extLst>
          </p:cNvPr>
          <p:cNvSpPr>
            <a:spLocks noGrp="1" noChangeArrowheads="1"/>
          </p:cNvSpPr>
          <p:nvPr>
            <p:ph type="title"/>
          </p:nvPr>
        </p:nvSpPr>
        <p:spPr>
          <a:xfrm>
            <a:off x="247650" y="588963"/>
            <a:ext cx="8374063" cy="1169987"/>
          </a:xfrm>
        </p:spPr>
        <p:txBody>
          <a:bodyPr/>
          <a:lstStyle/>
          <a:p>
            <a:r>
              <a:rPr lang="en-US" altLang="en-US" sz="3000">
                <a:solidFill>
                  <a:schemeClr val="tx1"/>
                </a:solidFill>
              </a:rPr>
              <a:t>What is </a:t>
            </a:r>
            <a:r>
              <a:rPr lang="en-US" altLang="en-US" sz="3000" b="0">
                <a:solidFill>
                  <a:schemeClr val="tx1"/>
                </a:solidFill>
              </a:rPr>
              <a:t>LIVE</a:t>
            </a:r>
            <a:r>
              <a:rPr lang="en-US" altLang="en-US" sz="3000">
                <a:solidFill>
                  <a:schemeClr val="tx1"/>
                </a:solidFill>
              </a:rPr>
              <a:t>STRONG at the YMCA?</a:t>
            </a:r>
          </a:p>
        </p:txBody>
      </p:sp>
      <p:sp>
        <p:nvSpPr>
          <p:cNvPr id="30723" name="Content Placeholder 2">
            <a:extLst>
              <a:ext uri="{FF2B5EF4-FFF2-40B4-BE49-F238E27FC236}">
                <a16:creationId xmlns:a16="http://schemas.microsoft.com/office/drawing/2014/main" id="{4F7BBD00-B659-1302-4B5B-C2E0B838C744}"/>
              </a:ext>
            </a:extLst>
          </p:cNvPr>
          <p:cNvSpPr>
            <a:spLocks noGrp="1" noChangeArrowheads="1"/>
          </p:cNvSpPr>
          <p:nvPr>
            <p:ph idx="1"/>
          </p:nvPr>
        </p:nvSpPr>
        <p:spPr>
          <a:xfrm>
            <a:off x="247650" y="1485900"/>
            <a:ext cx="8339138" cy="4375150"/>
          </a:xfrm>
        </p:spPr>
        <p:txBody>
          <a:bodyPr/>
          <a:lstStyle/>
          <a:p>
            <a:pPr>
              <a:buFontTx/>
              <a:buChar char="•"/>
            </a:pPr>
            <a:r>
              <a:rPr lang="en-US" altLang="en-US" sz="2400" dirty="0">
                <a:solidFill>
                  <a:schemeClr val="tx1"/>
                </a:solidFill>
              </a:rPr>
              <a:t>LIVESTRONG at the YMCA is an evidence-based small group exercise program designed to improve endurance, strength, flexibility, balance, and overall quality of life. </a:t>
            </a:r>
          </a:p>
          <a:p>
            <a:pPr>
              <a:buFontTx/>
              <a:buChar char="•"/>
            </a:pPr>
            <a:r>
              <a:rPr lang="en-US" altLang="en-US" sz="2400" dirty="0">
                <a:solidFill>
                  <a:schemeClr val="tx1"/>
                </a:solidFill>
              </a:rPr>
              <a:t>Small groups meet twice a week for 12 weeks and workouts are designed to accommodate participants of varying fitness levels. Classes are 1 hour and 15 minutes long</a:t>
            </a:r>
          </a:p>
          <a:p>
            <a:pPr>
              <a:buFontTx/>
              <a:buChar char="•"/>
            </a:pPr>
            <a:r>
              <a:rPr lang="en-US" altLang="en-US" sz="2400" dirty="0">
                <a:solidFill>
                  <a:schemeClr val="tx1"/>
                </a:solidFill>
              </a:rPr>
              <a:t>Small groups are made up of 8-12 cancer survivors and 2 LIVESTRONG at the YMCA instructors.    </a:t>
            </a:r>
          </a:p>
          <a:p>
            <a:pPr>
              <a:buFontTx/>
              <a:buChar char="•"/>
            </a:pPr>
            <a:endParaRPr lang="en-US" altLang="en-US" sz="2000" dirty="0">
              <a:solidFill>
                <a:schemeClr val="tx1"/>
              </a:solidFill>
            </a:endParaRPr>
          </a:p>
        </p:txBody>
      </p:sp>
      <p:sp>
        <p:nvSpPr>
          <p:cNvPr id="30724" name="Slide Number Placeholder 3">
            <a:extLst>
              <a:ext uri="{FF2B5EF4-FFF2-40B4-BE49-F238E27FC236}">
                <a16:creationId xmlns:a16="http://schemas.microsoft.com/office/drawing/2014/main" id="{4670C398-9951-0F89-DF32-B4E52CF435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89B6C2CF-051A-4468-87B0-859E7048BE43}" type="slidenum">
              <a:rPr lang="en-US" altLang="en-US" sz="800">
                <a:solidFill>
                  <a:schemeClr val="bg2"/>
                </a:solidFill>
              </a:rPr>
              <a:pPr/>
              <a:t>10</a:t>
            </a:fld>
            <a:endParaRPr lang="en-US" altLang="en-US" sz="800">
              <a:solidFill>
                <a:schemeClr val="bg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id="{754BF763-7725-41A6-A26A-374A4C5E43BD}"/>
              </a:ext>
            </a:extLst>
          </p:cNvPr>
          <p:cNvSpPr>
            <a:spLocks noGrp="1"/>
          </p:cNvSpPr>
          <p:nvPr>
            <p:ph idx="1"/>
          </p:nvPr>
        </p:nvSpPr>
        <p:spPr>
          <a:xfrm>
            <a:off x="402431" y="959644"/>
            <a:ext cx="8339137" cy="388938"/>
          </a:xfrm>
        </p:spPr>
        <p:txBody>
          <a:bodyPr/>
          <a:lstStyle/>
          <a:p>
            <a:pPr>
              <a:buFont typeface="Arial" panose="020B0604020202020204" pitchFamily="34" charset="0"/>
              <a:buChar char="•"/>
              <a:defRPr/>
            </a:pPr>
            <a:r>
              <a:rPr lang="en-US" altLang="en-US" sz="2400" dirty="0">
                <a:solidFill>
                  <a:schemeClr val="tx1"/>
                </a:solidFill>
              </a:rPr>
              <a:t>Components of each class include: </a:t>
            </a:r>
          </a:p>
          <a:p>
            <a:pPr lvl="2">
              <a:buFont typeface="Arial" panose="020B0604020202020204" pitchFamily="34" charset="0"/>
              <a:buChar char="•"/>
              <a:defRPr/>
            </a:pPr>
            <a:r>
              <a:rPr lang="en-US" altLang="en-US" sz="2400" dirty="0">
                <a:solidFill>
                  <a:schemeClr val="tx1"/>
                </a:solidFill>
              </a:rPr>
              <a:t>5-25 minutes of cardiovascular exercise</a:t>
            </a:r>
          </a:p>
          <a:p>
            <a:pPr lvl="2">
              <a:buFont typeface="Arial" panose="020B0604020202020204" pitchFamily="34" charset="0"/>
              <a:buChar char="•"/>
              <a:defRPr/>
            </a:pPr>
            <a:r>
              <a:rPr lang="en-US" altLang="en-US" sz="2400" dirty="0">
                <a:solidFill>
                  <a:schemeClr val="tx1"/>
                </a:solidFill>
              </a:rPr>
              <a:t>5-25 minutes of strength training</a:t>
            </a:r>
          </a:p>
          <a:p>
            <a:pPr lvl="2">
              <a:buFont typeface="Arial" panose="020B0604020202020204" pitchFamily="34" charset="0"/>
              <a:buChar char="•"/>
              <a:defRPr/>
            </a:pPr>
            <a:r>
              <a:rPr lang="en-US" altLang="en-US" sz="2400" dirty="0">
                <a:solidFill>
                  <a:schemeClr val="tx1"/>
                </a:solidFill>
              </a:rPr>
              <a:t>5-10 minutes of balance work</a:t>
            </a:r>
          </a:p>
          <a:p>
            <a:pPr lvl="2">
              <a:buFont typeface="Arial" panose="020B0604020202020204" pitchFamily="34" charset="0"/>
              <a:buChar char="•"/>
              <a:defRPr/>
            </a:pPr>
            <a:r>
              <a:rPr lang="en-US" altLang="en-US" sz="2400" dirty="0">
                <a:solidFill>
                  <a:schemeClr val="tx1"/>
                </a:solidFill>
              </a:rPr>
              <a:t>5-10 minutes of stretching </a:t>
            </a:r>
          </a:p>
          <a:p>
            <a:pPr lvl="2">
              <a:buFont typeface="Arial" panose="020B0604020202020204" pitchFamily="34" charset="0"/>
              <a:buChar char="•"/>
              <a:defRPr/>
            </a:pPr>
            <a:r>
              <a:rPr lang="en-US" altLang="en-US" sz="2400" dirty="0">
                <a:solidFill>
                  <a:schemeClr val="tx1"/>
                </a:solidFill>
              </a:rPr>
              <a:t>Social Interaction with other cancer survivors</a:t>
            </a:r>
          </a:p>
          <a:p>
            <a:pPr>
              <a:buFont typeface="Arial" panose="020B0604020202020204" pitchFamily="34" charset="0"/>
              <a:buChar char="•"/>
              <a:defRPr/>
            </a:pPr>
            <a:r>
              <a:rPr lang="en-US" altLang="en-US" sz="2200" dirty="0">
                <a:solidFill>
                  <a:schemeClr val="tx1"/>
                </a:solidFill>
              </a:rPr>
              <a:t>Offered at no cost to cancer survivors and also includes a complimentary YMCA household membership. </a:t>
            </a:r>
          </a:p>
          <a:p>
            <a:pPr>
              <a:buFont typeface="Arial" panose="020B0604020202020204" pitchFamily="34" charset="0"/>
              <a:buChar char="•"/>
              <a:defRPr/>
            </a:pPr>
            <a:r>
              <a:rPr lang="en-US" sz="2200" dirty="0">
                <a:solidFill>
                  <a:schemeClr val="tx1"/>
                </a:solidFill>
              </a:rPr>
              <a:t>Once they feel confident, participants are encouraged to work out on their own or attend group exercise classes at the YMCA in addition to the 2 group workouts per week.    Virtual Y classes are also available to members. </a:t>
            </a:r>
          </a:p>
          <a:p>
            <a:pPr marL="0" indent="0">
              <a:defRPr/>
            </a:pPr>
            <a:endParaRPr lang="en-US" altLang="en-US" sz="2000" dirty="0">
              <a:solidFill>
                <a:schemeClr val="tx1"/>
              </a:solidFill>
            </a:endParaRPr>
          </a:p>
          <a:p>
            <a:pPr marL="0" indent="0">
              <a:defRPr/>
            </a:pPr>
            <a:endParaRPr lang="en-US" altLang="en-US" sz="2000" dirty="0"/>
          </a:p>
        </p:txBody>
      </p:sp>
      <p:sp>
        <p:nvSpPr>
          <p:cNvPr id="31747" name="Slide Number Placeholder 3">
            <a:extLst>
              <a:ext uri="{FF2B5EF4-FFF2-40B4-BE49-F238E27FC236}">
                <a16:creationId xmlns:a16="http://schemas.microsoft.com/office/drawing/2014/main" id="{8146866F-A1D4-6017-9091-83459123A79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1CF4A5EC-8D15-44F1-9663-25F023B5988F}" type="slidenum">
              <a:rPr lang="en-US" altLang="en-US" sz="800">
                <a:solidFill>
                  <a:schemeClr val="bg2"/>
                </a:solidFill>
              </a:rPr>
              <a:pPr/>
              <a:t>11</a:t>
            </a:fld>
            <a:endParaRPr lang="en-US" altLang="en-US" sz="800">
              <a:solidFill>
                <a:schemeClr val="bg2"/>
              </a:solidFill>
            </a:endParaRPr>
          </a:p>
        </p:txBody>
      </p:sp>
      <p:sp>
        <p:nvSpPr>
          <p:cNvPr id="31748" name="Title 1">
            <a:extLst>
              <a:ext uri="{FF2B5EF4-FFF2-40B4-BE49-F238E27FC236}">
                <a16:creationId xmlns:a16="http://schemas.microsoft.com/office/drawing/2014/main" id="{BF5A4B7D-D4A4-1793-7101-3D876B969469}"/>
              </a:ext>
            </a:extLst>
          </p:cNvPr>
          <p:cNvSpPr>
            <a:spLocks noGrp="1" noChangeArrowheads="1"/>
          </p:cNvSpPr>
          <p:nvPr>
            <p:ph type="title"/>
          </p:nvPr>
        </p:nvSpPr>
        <p:spPr>
          <a:xfrm>
            <a:off x="328613" y="328613"/>
            <a:ext cx="8374062" cy="1262062"/>
          </a:xfrm>
        </p:spPr>
        <p:txBody>
          <a:bodyPr/>
          <a:lstStyle/>
          <a:p>
            <a:r>
              <a:rPr lang="en-US" altLang="en-US" sz="3000" b="0" dirty="0">
                <a:solidFill>
                  <a:schemeClr val="tx1"/>
                </a:solidFill>
              </a:rPr>
              <a:t>LIVE</a:t>
            </a:r>
            <a:r>
              <a:rPr lang="en-US" altLang="en-US" sz="3000" dirty="0">
                <a:solidFill>
                  <a:schemeClr val="tx1"/>
                </a:solidFill>
              </a:rPr>
              <a:t>STRONG at the YMCA</a:t>
            </a:r>
            <a:br>
              <a:rPr lang="en-US" altLang="en-US" sz="4000" dirty="0">
                <a:solidFill>
                  <a:schemeClr val="tx1"/>
                </a:solidFill>
              </a:rPr>
            </a:br>
            <a:endParaRPr lang="en-US" altLang="en-US" sz="40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EEE1D70A-6E30-81E1-6FD9-A082529CBBB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bg2"/>
                </a:solidFill>
                <a:latin typeface="Verdana" panose="020B0604030504040204" pitchFamily="34" charset="0"/>
                <a:ea typeface="ＭＳ Ｐゴシック" panose="020B0600070205080204" pitchFamily="34" charset="-128"/>
              </a:defRPr>
            </a:lvl1pPr>
            <a:lvl2pPr marL="742950" indent="-285750">
              <a:spcBef>
                <a:spcPct val="100000"/>
              </a:spcBef>
              <a:buSzPct val="80000"/>
              <a:buChar char="•"/>
              <a:defRPr>
                <a:solidFill>
                  <a:schemeClr val="bg2"/>
                </a:solidFill>
                <a:latin typeface="Verdana" panose="020B0604030504040204" pitchFamily="34" charset="0"/>
                <a:ea typeface="ＭＳ Ｐゴシック" panose="020B0600070205080204" pitchFamily="34" charset="-128"/>
              </a:defRPr>
            </a:lvl2pPr>
            <a:lvl3pPr marL="1143000" indent="-228600">
              <a:spcBef>
                <a:spcPct val="25000"/>
              </a:spcBef>
              <a:buChar char="–"/>
              <a:defRPr>
                <a:solidFill>
                  <a:schemeClr val="bg2"/>
                </a:solidFill>
                <a:latin typeface="Verdana" panose="020B0604030504040204" pitchFamily="34" charset="0"/>
                <a:ea typeface="ＭＳ Ｐゴシック" panose="020B0600070205080204" pitchFamily="34" charset="-128"/>
              </a:defRPr>
            </a:lvl3pPr>
            <a:lvl4pPr marL="1600200" indent="-228600">
              <a:spcBef>
                <a:spcPct val="25000"/>
              </a:spcBef>
              <a:buSzPct val="80000"/>
              <a:buFont typeface="Times" panose="02020603050405020304" pitchFamily="18" charset="0"/>
              <a:buChar char="•"/>
              <a:defRPr>
                <a:solidFill>
                  <a:schemeClr val="bg2"/>
                </a:solidFill>
                <a:latin typeface="Verdana" panose="020B0604030504040204" pitchFamily="34" charset="0"/>
                <a:ea typeface="ＭＳ Ｐゴシック" panose="020B0600070205080204" pitchFamily="34" charset="-128"/>
              </a:defRPr>
            </a:lvl4pPr>
            <a:lvl5pPr marL="2057400" indent="-228600">
              <a:spcBef>
                <a:spcPct val="25000"/>
              </a:spcBef>
              <a:buChar char="–"/>
              <a:defRPr>
                <a:solidFill>
                  <a:schemeClr val="bg2"/>
                </a:solidFill>
                <a:latin typeface="Verdana" panose="020B0604030504040204" pitchFamily="34" charset="0"/>
                <a:ea typeface="ＭＳ Ｐゴシック" panose="020B0600070205080204" pitchFamily="34" charset="-128"/>
              </a:defRPr>
            </a:lvl5pPr>
            <a:lvl6pPr marL="25146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6pPr>
            <a:lvl7pPr marL="29718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7pPr>
            <a:lvl8pPr marL="34290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8pPr>
            <a:lvl9pPr marL="38862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9pPr>
          </a:lstStyle>
          <a:p>
            <a:pPr>
              <a:spcBef>
                <a:spcPct val="0"/>
              </a:spcBef>
            </a:pPr>
            <a:fld id="{E3974121-0FF3-4059-BA9C-572CFEA0BACF}" type="slidenum">
              <a:rPr lang="en-US" altLang="en-US"/>
              <a:pPr>
                <a:spcBef>
                  <a:spcPct val="0"/>
                </a:spcBef>
              </a:pPr>
              <a:t>12</a:t>
            </a:fld>
            <a:endParaRPr lang="en-US" altLang="en-US"/>
          </a:p>
        </p:txBody>
      </p:sp>
      <p:sp>
        <p:nvSpPr>
          <p:cNvPr id="33795" name="Rectangle 4">
            <a:extLst>
              <a:ext uri="{FF2B5EF4-FFF2-40B4-BE49-F238E27FC236}">
                <a16:creationId xmlns:a16="http://schemas.microsoft.com/office/drawing/2014/main" id="{1BA4AB76-C7D7-E1CA-A78C-5A77A9AE86F1}"/>
              </a:ext>
            </a:extLst>
          </p:cNvPr>
          <p:cNvSpPr>
            <a:spLocks noGrp="1" noChangeArrowheads="1"/>
          </p:cNvSpPr>
          <p:nvPr>
            <p:ph type="title"/>
          </p:nvPr>
        </p:nvSpPr>
        <p:spPr/>
        <p:txBody>
          <a:bodyPr/>
          <a:lstStyle/>
          <a:p>
            <a:pPr eaLnBrk="1" hangingPunct="1"/>
            <a:r>
              <a:rPr lang="en-US" altLang="en-US" sz="3000" b="0" dirty="0">
                <a:solidFill>
                  <a:schemeClr val="tx1"/>
                </a:solidFill>
              </a:rPr>
              <a:t>LIVE</a:t>
            </a:r>
            <a:r>
              <a:rPr lang="en-US" altLang="en-US" sz="3000" dirty="0">
                <a:solidFill>
                  <a:schemeClr val="tx1"/>
                </a:solidFill>
              </a:rPr>
              <a:t>STRONG at the YMCA </a:t>
            </a:r>
            <a:br>
              <a:rPr lang="en-US" altLang="en-US" sz="3000" dirty="0">
                <a:solidFill>
                  <a:schemeClr val="tx1"/>
                </a:solidFill>
              </a:rPr>
            </a:br>
            <a:r>
              <a:rPr lang="en-US" altLang="en-US" sz="3000" dirty="0">
                <a:solidFill>
                  <a:schemeClr val="tx1"/>
                </a:solidFill>
              </a:rPr>
              <a:t>Program Goals</a:t>
            </a:r>
          </a:p>
        </p:txBody>
      </p:sp>
      <p:sp>
        <p:nvSpPr>
          <p:cNvPr id="33796" name="Rectangle 5">
            <a:extLst>
              <a:ext uri="{FF2B5EF4-FFF2-40B4-BE49-F238E27FC236}">
                <a16:creationId xmlns:a16="http://schemas.microsoft.com/office/drawing/2014/main" id="{52571458-B078-79E2-D6F5-CE15294BAAA7}"/>
              </a:ext>
            </a:extLst>
          </p:cNvPr>
          <p:cNvSpPr>
            <a:spLocks noGrp="1" noChangeArrowheads="1"/>
          </p:cNvSpPr>
          <p:nvPr>
            <p:ph type="body" idx="1"/>
          </p:nvPr>
        </p:nvSpPr>
        <p:spPr>
          <a:xfrm>
            <a:off x="328613" y="1611313"/>
            <a:ext cx="8350250" cy="4017962"/>
          </a:xfrm>
        </p:spPr>
        <p:txBody>
          <a:bodyPr/>
          <a:lstStyle/>
          <a:p>
            <a:pPr lvl="1" eaLnBrk="1" hangingPunct="1"/>
            <a:r>
              <a:rPr lang="en-US" altLang="en-US" sz="2400" dirty="0">
                <a:solidFill>
                  <a:schemeClr val="tx1"/>
                </a:solidFill>
              </a:rPr>
              <a:t>Primary Goals</a:t>
            </a:r>
          </a:p>
          <a:p>
            <a:pPr lvl="2" eaLnBrk="1" hangingPunct="1"/>
            <a:r>
              <a:rPr lang="en-US" altLang="en-US" sz="2400" dirty="0">
                <a:solidFill>
                  <a:schemeClr val="tx1"/>
                </a:solidFill>
              </a:rPr>
              <a:t>Enhance muscular strength and endurance</a:t>
            </a:r>
          </a:p>
          <a:p>
            <a:pPr lvl="2" eaLnBrk="1" hangingPunct="1"/>
            <a:r>
              <a:rPr lang="en-US" altLang="en-US" sz="2400" dirty="0">
                <a:solidFill>
                  <a:schemeClr val="tx1"/>
                </a:solidFill>
              </a:rPr>
              <a:t>Increase cardiovascular endurance</a:t>
            </a:r>
          </a:p>
          <a:p>
            <a:pPr lvl="2" eaLnBrk="1" hangingPunct="1"/>
            <a:r>
              <a:rPr lang="en-US" altLang="en-US" sz="2400" dirty="0">
                <a:solidFill>
                  <a:schemeClr val="tx1"/>
                </a:solidFill>
              </a:rPr>
              <a:t>Improve flexibility</a:t>
            </a:r>
          </a:p>
          <a:p>
            <a:pPr lvl="2" eaLnBrk="1" hangingPunct="1"/>
            <a:r>
              <a:rPr lang="en-US" altLang="en-US" sz="2400" dirty="0">
                <a:solidFill>
                  <a:schemeClr val="tx1"/>
                </a:solidFill>
              </a:rPr>
              <a:t>Restore balance</a:t>
            </a:r>
          </a:p>
          <a:p>
            <a:pPr lvl="1" eaLnBrk="1" hangingPunct="1"/>
            <a:r>
              <a:rPr lang="en-US" altLang="en-US" sz="2400" dirty="0">
                <a:solidFill>
                  <a:schemeClr val="tx1"/>
                </a:solidFill>
              </a:rPr>
              <a:t>Secondary Goals</a:t>
            </a:r>
          </a:p>
          <a:p>
            <a:pPr lvl="2" eaLnBrk="1" hangingPunct="1"/>
            <a:r>
              <a:rPr lang="en-US" altLang="en-US" sz="2400" dirty="0">
                <a:solidFill>
                  <a:schemeClr val="tx1"/>
                </a:solidFill>
              </a:rPr>
              <a:t>Reduce side effect severity</a:t>
            </a:r>
          </a:p>
          <a:p>
            <a:pPr lvl="2" eaLnBrk="1" hangingPunct="1"/>
            <a:r>
              <a:rPr lang="en-US" altLang="en-US" sz="2400" dirty="0">
                <a:solidFill>
                  <a:schemeClr val="tx1"/>
                </a:solidFill>
              </a:rPr>
              <a:t>Improve energy </a:t>
            </a:r>
          </a:p>
          <a:p>
            <a:pPr lvl="2" eaLnBrk="1" hangingPunct="1"/>
            <a:r>
              <a:rPr lang="en-US" altLang="en-US" sz="2400" dirty="0">
                <a:solidFill>
                  <a:schemeClr val="tx1"/>
                </a:solidFill>
              </a:rPr>
              <a:t>Improve body image &amp; self esteem</a:t>
            </a:r>
          </a:p>
          <a:p>
            <a:pPr lvl="2" eaLnBrk="1" hangingPunct="1"/>
            <a:r>
              <a:rPr lang="en-US" altLang="en-US" sz="2400" dirty="0">
                <a:solidFill>
                  <a:schemeClr val="tx1"/>
                </a:solidFill>
              </a:rPr>
              <a:t>Provide social interaction and peer support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A72C1D4-1ADF-51FD-AAB6-A4564E1110AE}"/>
              </a:ext>
            </a:extLst>
          </p:cNvPr>
          <p:cNvSpPr>
            <a:spLocks noGrp="1" noChangeArrowheads="1"/>
          </p:cNvSpPr>
          <p:nvPr>
            <p:ph type="title"/>
          </p:nvPr>
        </p:nvSpPr>
        <p:spPr/>
        <p:txBody>
          <a:bodyPr/>
          <a:lstStyle/>
          <a:p>
            <a:r>
              <a:rPr lang="en-US" altLang="en-US" sz="3000" b="0">
                <a:solidFill>
                  <a:schemeClr val="tx1"/>
                </a:solidFill>
              </a:rPr>
              <a:t>LIVE</a:t>
            </a:r>
            <a:r>
              <a:rPr lang="en-US" altLang="en-US" sz="3000">
                <a:solidFill>
                  <a:schemeClr val="tx1"/>
                </a:solidFill>
              </a:rPr>
              <a:t>STRONG at the YMCA </a:t>
            </a:r>
            <a:br>
              <a:rPr lang="en-US" altLang="en-US" sz="3000">
                <a:solidFill>
                  <a:schemeClr val="tx1"/>
                </a:solidFill>
              </a:rPr>
            </a:br>
            <a:r>
              <a:rPr lang="en-US" altLang="en-US" sz="3000">
                <a:solidFill>
                  <a:schemeClr val="tx1"/>
                </a:solidFill>
              </a:rPr>
              <a:t>Program Goals</a:t>
            </a:r>
            <a:endParaRPr lang="en-US" altLang="en-US" sz="3000"/>
          </a:p>
        </p:txBody>
      </p:sp>
      <p:sp>
        <p:nvSpPr>
          <p:cNvPr id="35843" name="Content Placeholder 2">
            <a:extLst>
              <a:ext uri="{FF2B5EF4-FFF2-40B4-BE49-F238E27FC236}">
                <a16:creationId xmlns:a16="http://schemas.microsoft.com/office/drawing/2014/main" id="{56FC07D9-A332-3B7D-48A1-16A818805E0B}"/>
              </a:ext>
            </a:extLst>
          </p:cNvPr>
          <p:cNvSpPr>
            <a:spLocks noGrp="1" noChangeArrowheads="1"/>
          </p:cNvSpPr>
          <p:nvPr>
            <p:ph idx="1"/>
          </p:nvPr>
        </p:nvSpPr>
        <p:spPr/>
        <p:txBody>
          <a:bodyPr/>
          <a:lstStyle/>
          <a:p>
            <a:pPr lvl="1" eaLnBrk="1" hangingPunct="1"/>
            <a:r>
              <a:rPr lang="en-US" altLang="en-US" sz="2400" dirty="0">
                <a:solidFill>
                  <a:schemeClr val="tx1"/>
                </a:solidFill>
              </a:rPr>
              <a:t>Long Term Goals</a:t>
            </a:r>
          </a:p>
          <a:p>
            <a:pPr lvl="2" eaLnBrk="1" hangingPunct="1"/>
            <a:r>
              <a:rPr lang="en-US" altLang="en-US" sz="2400" dirty="0">
                <a:solidFill>
                  <a:schemeClr val="tx1"/>
                </a:solidFill>
              </a:rPr>
              <a:t>Participants are provided with the knowledge, tools, and guidance to continue exercising on their own after the   12-week program has ended</a:t>
            </a:r>
          </a:p>
          <a:p>
            <a:pPr lvl="2" eaLnBrk="1" hangingPunct="1"/>
            <a:r>
              <a:rPr lang="en-US" altLang="en-US" sz="2400" dirty="0">
                <a:solidFill>
                  <a:schemeClr val="tx1"/>
                </a:solidFill>
              </a:rPr>
              <a:t>Introduce participants to a variety of ways to exercise so that they find something they enjoy and are therefore more likely to do after the program ends</a:t>
            </a:r>
          </a:p>
          <a:p>
            <a:pPr lvl="2" eaLnBrk="1" hangingPunct="1"/>
            <a:r>
              <a:rPr lang="en-US" altLang="en-US" sz="2400" dirty="0">
                <a:solidFill>
                  <a:schemeClr val="tx1"/>
                </a:solidFill>
              </a:rPr>
              <a:t>Introduce participants to classes that they can continue to attend</a:t>
            </a:r>
          </a:p>
          <a:p>
            <a:endParaRPr lang="en-US" altLang="en-US" dirty="0"/>
          </a:p>
        </p:txBody>
      </p:sp>
      <p:sp>
        <p:nvSpPr>
          <p:cNvPr id="35844" name="Slide Number Placeholder 3">
            <a:extLst>
              <a:ext uri="{FF2B5EF4-FFF2-40B4-BE49-F238E27FC236}">
                <a16:creationId xmlns:a16="http://schemas.microsoft.com/office/drawing/2014/main" id="{5AA9950B-3CC5-48CE-F0AD-A881417CC36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69F41FE7-A679-4AEA-A05D-50264705798D}" type="slidenum">
              <a:rPr lang="en-US" altLang="en-US" sz="800">
                <a:solidFill>
                  <a:schemeClr val="bg2"/>
                </a:solidFill>
              </a:rPr>
              <a:pPr/>
              <a:t>13</a:t>
            </a:fld>
            <a:endParaRPr lang="en-US" altLang="en-US" sz="800">
              <a:solidFill>
                <a:schemeClr val="bg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940277C3-8C61-F073-ECAE-17F81F18F8C3}"/>
              </a:ext>
            </a:extLst>
          </p:cNvPr>
          <p:cNvSpPr>
            <a:spLocks noGrp="1" noChangeArrowheads="1"/>
          </p:cNvSpPr>
          <p:nvPr>
            <p:ph type="title"/>
          </p:nvPr>
        </p:nvSpPr>
        <p:spPr/>
        <p:txBody>
          <a:bodyPr/>
          <a:lstStyle/>
          <a:p>
            <a:r>
              <a:rPr lang="en-US" altLang="en-US" sz="3000" b="0">
                <a:solidFill>
                  <a:schemeClr val="tx1"/>
                </a:solidFill>
              </a:rPr>
              <a:t>LIVE</a:t>
            </a:r>
            <a:r>
              <a:rPr lang="en-US" altLang="en-US" sz="3000">
                <a:solidFill>
                  <a:schemeClr val="tx1"/>
                </a:solidFill>
              </a:rPr>
              <a:t>STRONG at the YMCA </a:t>
            </a:r>
            <a:br>
              <a:rPr lang="en-US" altLang="en-US" sz="3000">
                <a:solidFill>
                  <a:schemeClr val="tx1"/>
                </a:solidFill>
              </a:rPr>
            </a:br>
            <a:r>
              <a:rPr lang="en-US" altLang="en-US" sz="3000">
                <a:solidFill>
                  <a:schemeClr val="tx1"/>
                </a:solidFill>
              </a:rPr>
              <a:t>Instructor Qualifications</a:t>
            </a:r>
          </a:p>
        </p:txBody>
      </p:sp>
      <p:sp>
        <p:nvSpPr>
          <p:cNvPr id="37891" name="Content Placeholder 2">
            <a:extLst>
              <a:ext uri="{FF2B5EF4-FFF2-40B4-BE49-F238E27FC236}">
                <a16:creationId xmlns:a16="http://schemas.microsoft.com/office/drawing/2014/main" id="{7201508F-6D61-375E-83AB-3D712BAAB777}"/>
              </a:ext>
            </a:extLst>
          </p:cNvPr>
          <p:cNvSpPr>
            <a:spLocks noGrp="1" noChangeArrowheads="1"/>
          </p:cNvSpPr>
          <p:nvPr>
            <p:ph idx="1"/>
          </p:nvPr>
        </p:nvSpPr>
        <p:spPr/>
        <p:txBody>
          <a:bodyPr/>
          <a:lstStyle/>
          <a:p>
            <a:pPr>
              <a:buFontTx/>
              <a:buChar char="•"/>
            </a:pPr>
            <a:r>
              <a:rPr lang="en-US" altLang="en-US" sz="2400" dirty="0">
                <a:solidFill>
                  <a:schemeClr val="tx1"/>
                </a:solidFill>
              </a:rPr>
              <a:t>CPR/AED certified</a:t>
            </a:r>
          </a:p>
          <a:p>
            <a:pPr>
              <a:buFontTx/>
              <a:buChar char="•"/>
            </a:pPr>
            <a:r>
              <a:rPr lang="en-US" altLang="en-US" sz="2400" dirty="0">
                <a:solidFill>
                  <a:schemeClr val="tx1"/>
                </a:solidFill>
              </a:rPr>
              <a:t>Nationally recognized Personal Training certification OR Group Exercise Instructor certification</a:t>
            </a:r>
          </a:p>
          <a:p>
            <a:pPr>
              <a:buFontTx/>
              <a:buChar char="•"/>
            </a:pPr>
            <a:r>
              <a:rPr lang="en-US" altLang="en-US" sz="2400" dirty="0">
                <a:solidFill>
                  <a:schemeClr val="tx1"/>
                </a:solidFill>
              </a:rPr>
              <a:t>Online Course: Working with Cancer Survivors</a:t>
            </a:r>
          </a:p>
          <a:p>
            <a:pPr>
              <a:buFontTx/>
              <a:buChar char="•"/>
            </a:pPr>
            <a:r>
              <a:rPr lang="en-US" altLang="en-US" sz="2400" dirty="0">
                <a:solidFill>
                  <a:schemeClr val="tx1"/>
                </a:solidFill>
              </a:rPr>
              <a:t>16 hour in-person instructor training </a:t>
            </a:r>
          </a:p>
          <a:p>
            <a:pPr>
              <a:buFontTx/>
              <a:buChar char="•"/>
            </a:pPr>
            <a:r>
              <a:rPr lang="en-US" altLang="en-US" sz="2400" dirty="0">
                <a:solidFill>
                  <a:schemeClr val="tx1"/>
                </a:solidFill>
              </a:rPr>
              <a:t>1 hour Lymphedema webinar</a:t>
            </a:r>
          </a:p>
        </p:txBody>
      </p:sp>
      <p:sp>
        <p:nvSpPr>
          <p:cNvPr id="37892" name="Slide Number Placeholder 3">
            <a:extLst>
              <a:ext uri="{FF2B5EF4-FFF2-40B4-BE49-F238E27FC236}">
                <a16:creationId xmlns:a16="http://schemas.microsoft.com/office/drawing/2014/main" id="{8B4070B3-C6F2-DD7F-6E49-EFB5B1D1D2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E9CE43F0-08AE-4EE1-A330-9F624F05671F}" type="slidenum">
              <a:rPr lang="en-US" altLang="en-US" sz="800">
                <a:solidFill>
                  <a:schemeClr val="bg2"/>
                </a:solidFill>
              </a:rPr>
              <a:pPr/>
              <a:t>14</a:t>
            </a:fld>
            <a:endParaRPr lang="en-US" altLang="en-US" sz="800">
              <a:solidFill>
                <a:schemeClr val="bg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BFD265E7-97B3-5A3A-0625-784F5686E71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bg2"/>
                </a:solidFill>
                <a:latin typeface="Verdana" panose="020B0604030504040204" pitchFamily="34" charset="0"/>
                <a:ea typeface="ＭＳ Ｐゴシック" panose="020B0600070205080204" pitchFamily="34" charset="-128"/>
              </a:defRPr>
            </a:lvl1pPr>
            <a:lvl2pPr marL="742950" indent="-285750">
              <a:spcBef>
                <a:spcPct val="100000"/>
              </a:spcBef>
              <a:buSzPct val="80000"/>
              <a:buChar char="•"/>
              <a:defRPr>
                <a:solidFill>
                  <a:schemeClr val="bg2"/>
                </a:solidFill>
                <a:latin typeface="Verdana" panose="020B0604030504040204" pitchFamily="34" charset="0"/>
                <a:ea typeface="ＭＳ Ｐゴシック" panose="020B0600070205080204" pitchFamily="34" charset="-128"/>
              </a:defRPr>
            </a:lvl2pPr>
            <a:lvl3pPr marL="1143000" indent="-228600">
              <a:spcBef>
                <a:spcPct val="25000"/>
              </a:spcBef>
              <a:buChar char="–"/>
              <a:defRPr>
                <a:solidFill>
                  <a:schemeClr val="bg2"/>
                </a:solidFill>
                <a:latin typeface="Verdana" panose="020B0604030504040204" pitchFamily="34" charset="0"/>
                <a:ea typeface="ＭＳ Ｐゴシック" panose="020B0600070205080204" pitchFamily="34" charset="-128"/>
              </a:defRPr>
            </a:lvl3pPr>
            <a:lvl4pPr marL="1600200" indent="-228600">
              <a:spcBef>
                <a:spcPct val="25000"/>
              </a:spcBef>
              <a:buSzPct val="80000"/>
              <a:buFont typeface="Times" panose="02020603050405020304" pitchFamily="18" charset="0"/>
              <a:buChar char="•"/>
              <a:defRPr>
                <a:solidFill>
                  <a:schemeClr val="bg2"/>
                </a:solidFill>
                <a:latin typeface="Verdana" panose="020B0604030504040204" pitchFamily="34" charset="0"/>
                <a:ea typeface="ＭＳ Ｐゴシック" panose="020B0600070205080204" pitchFamily="34" charset="-128"/>
              </a:defRPr>
            </a:lvl4pPr>
            <a:lvl5pPr marL="2057400" indent="-228600">
              <a:spcBef>
                <a:spcPct val="25000"/>
              </a:spcBef>
              <a:buChar char="–"/>
              <a:defRPr>
                <a:solidFill>
                  <a:schemeClr val="bg2"/>
                </a:solidFill>
                <a:latin typeface="Verdana" panose="020B0604030504040204" pitchFamily="34" charset="0"/>
                <a:ea typeface="ＭＳ Ｐゴシック" panose="020B0600070205080204" pitchFamily="34" charset="-128"/>
              </a:defRPr>
            </a:lvl5pPr>
            <a:lvl6pPr marL="25146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6pPr>
            <a:lvl7pPr marL="29718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7pPr>
            <a:lvl8pPr marL="34290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8pPr>
            <a:lvl9pPr marL="3886200" indent="-228600" eaLnBrk="0" fontAlgn="base" hangingPunct="0">
              <a:spcBef>
                <a:spcPct val="25000"/>
              </a:spcBef>
              <a:spcAft>
                <a:spcPct val="0"/>
              </a:spcAft>
              <a:buChar char="–"/>
              <a:defRPr>
                <a:solidFill>
                  <a:schemeClr val="bg2"/>
                </a:solidFill>
                <a:latin typeface="Verdana" panose="020B0604030504040204" pitchFamily="34" charset="0"/>
                <a:ea typeface="ＭＳ Ｐゴシック" panose="020B0600070205080204" pitchFamily="34" charset="-128"/>
              </a:defRPr>
            </a:lvl9pPr>
          </a:lstStyle>
          <a:p>
            <a:pPr>
              <a:spcBef>
                <a:spcPct val="0"/>
              </a:spcBef>
            </a:pPr>
            <a:fld id="{A2415264-9176-4535-AED5-CA713986B7D7}" type="slidenum">
              <a:rPr lang="en-US" altLang="en-US"/>
              <a:pPr>
                <a:spcBef>
                  <a:spcPct val="0"/>
                </a:spcBef>
              </a:pPr>
              <a:t>15</a:t>
            </a:fld>
            <a:endParaRPr lang="en-US" altLang="en-US"/>
          </a:p>
        </p:txBody>
      </p:sp>
      <p:sp>
        <p:nvSpPr>
          <p:cNvPr id="38915" name="Rectangle 4">
            <a:extLst>
              <a:ext uri="{FF2B5EF4-FFF2-40B4-BE49-F238E27FC236}">
                <a16:creationId xmlns:a16="http://schemas.microsoft.com/office/drawing/2014/main" id="{1E0E7D1B-640C-50AC-B3FC-C5B860C62EF8}"/>
              </a:ext>
            </a:extLst>
          </p:cNvPr>
          <p:cNvSpPr>
            <a:spLocks noGrp="1" noChangeArrowheads="1"/>
          </p:cNvSpPr>
          <p:nvPr>
            <p:ph type="title"/>
          </p:nvPr>
        </p:nvSpPr>
        <p:spPr/>
        <p:txBody>
          <a:bodyPr/>
          <a:lstStyle/>
          <a:p>
            <a:pPr eaLnBrk="1" hangingPunct="1"/>
            <a:r>
              <a:rPr lang="en-US" altLang="en-US" sz="3000" b="0">
                <a:solidFill>
                  <a:schemeClr val="tx1"/>
                </a:solidFill>
              </a:rPr>
              <a:t>LIVE</a:t>
            </a:r>
            <a:r>
              <a:rPr lang="en-US" altLang="en-US" sz="3000">
                <a:solidFill>
                  <a:schemeClr val="tx1"/>
                </a:solidFill>
              </a:rPr>
              <a:t>STRONG at the YMCA</a:t>
            </a:r>
            <a:br>
              <a:rPr lang="en-US" altLang="en-US" sz="3000">
                <a:solidFill>
                  <a:schemeClr val="tx1"/>
                </a:solidFill>
              </a:rPr>
            </a:br>
            <a:r>
              <a:rPr lang="en-US" altLang="en-US" sz="3000">
                <a:solidFill>
                  <a:schemeClr val="tx1"/>
                </a:solidFill>
              </a:rPr>
              <a:t>Participant Criteria</a:t>
            </a:r>
          </a:p>
        </p:txBody>
      </p:sp>
      <p:sp>
        <p:nvSpPr>
          <p:cNvPr id="38916" name="Rectangle 5">
            <a:extLst>
              <a:ext uri="{FF2B5EF4-FFF2-40B4-BE49-F238E27FC236}">
                <a16:creationId xmlns:a16="http://schemas.microsoft.com/office/drawing/2014/main" id="{35A60038-D02C-D7EE-280E-CFD265AD71AC}"/>
              </a:ext>
            </a:extLst>
          </p:cNvPr>
          <p:cNvSpPr>
            <a:spLocks noGrp="1" noChangeArrowheads="1"/>
          </p:cNvSpPr>
          <p:nvPr>
            <p:ph type="body" idx="1"/>
          </p:nvPr>
        </p:nvSpPr>
        <p:spPr>
          <a:xfrm>
            <a:off x="328613" y="1319212"/>
            <a:ext cx="7069137" cy="4219575"/>
          </a:xfrm>
        </p:spPr>
        <p:txBody>
          <a:bodyPr/>
          <a:lstStyle/>
          <a:p>
            <a:pPr lvl="1" eaLnBrk="1" hangingPunct="1"/>
            <a:r>
              <a:rPr lang="en-US" altLang="en-US" sz="2200" dirty="0">
                <a:solidFill>
                  <a:schemeClr val="tx1"/>
                </a:solidFill>
              </a:rPr>
              <a:t>Cancer survivor- during or                                            post treatment</a:t>
            </a:r>
          </a:p>
          <a:p>
            <a:pPr lvl="1" eaLnBrk="1" hangingPunct="1"/>
            <a:r>
              <a:rPr lang="en-US" altLang="en-US" sz="2200" dirty="0">
                <a:solidFill>
                  <a:schemeClr val="tx1"/>
                </a:solidFill>
              </a:rPr>
              <a:t>18 year of age and older</a:t>
            </a:r>
          </a:p>
          <a:p>
            <a:pPr lvl="1" eaLnBrk="1" hangingPunct="1"/>
            <a:r>
              <a:rPr lang="en-US" altLang="en-US" sz="2200" dirty="0">
                <a:solidFill>
                  <a:schemeClr val="tx1"/>
                </a:solidFill>
              </a:rPr>
              <a:t>Strong personal desire and                          commitment to attend all                                                    12 weeks</a:t>
            </a:r>
          </a:p>
          <a:p>
            <a:pPr lvl="1" eaLnBrk="1" hangingPunct="1"/>
            <a:r>
              <a:rPr lang="en-US" altLang="en-US" sz="2200" dirty="0">
                <a:solidFill>
                  <a:schemeClr val="tx1"/>
                </a:solidFill>
              </a:rPr>
              <a:t>Medical Clearance from your doctor</a:t>
            </a:r>
          </a:p>
          <a:p>
            <a:pPr lvl="1" eaLnBrk="1" hangingPunct="1"/>
            <a:r>
              <a:rPr lang="en-US" altLang="en-US" sz="2200" dirty="0">
                <a:solidFill>
                  <a:schemeClr val="tx1"/>
                </a:solidFill>
              </a:rPr>
              <a:t>Physically able to participate in at least most activities</a:t>
            </a:r>
          </a:p>
          <a:p>
            <a:pPr lvl="1" eaLnBrk="1" hangingPunct="1"/>
            <a:r>
              <a:rPr lang="en-US" altLang="en-US" sz="2200" dirty="0">
                <a:solidFill>
                  <a:schemeClr val="tx1"/>
                </a:solidFill>
              </a:rPr>
              <a:t>Willingness to fill out the required forms</a:t>
            </a:r>
          </a:p>
        </p:txBody>
      </p:sp>
      <p:pic>
        <p:nvPicPr>
          <p:cNvPr id="38917" name="Picture 3">
            <a:extLst>
              <a:ext uri="{FF2B5EF4-FFF2-40B4-BE49-F238E27FC236}">
                <a16:creationId xmlns:a16="http://schemas.microsoft.com/office/drawing/2014/main" id="{BFB8BB1B-9986-E0D1-9EEC-F3A997C8DCFE}"/>
              </a:ext>
            </a:extLst>
          </p:cNvPr>
          <p:cNvPicPr>
            <a:picLocks noChangeAspect="1"/>
          </p:cNvPicPr>
          <p:nvPr/>
        </p:nvPicPr>
        <p:blipFill>
          <a:blip r:embed="rId3">
            <a:extLst>
              <a:ext uri="{28A0092B-C50C-407E-A947-70E740481C1C}">
                <a14:useLocalDpi xmlns:a14="http://schemas.microsoft.com/office/drawing/2010/main" val="0"/>
              </a:ext>
            </a:extLst>
          </a:blip>
          <a:srcRect l="10384" t="19124" r="17307" b="9831"/>
          <a:stretch>
            <a:fillRect/>
          </a:stretch>
        </p:blipFill>
        <p:spPr bwMode="auto">
          <a:xfrm>
            <a:off x="4699000" y="950913"/>
            <a:ext cx="4198938"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18C66F3-BBCC-0397-5EB4-6D0E11E8BF7B}"/>
              </a:ext>
            </a:extLst>
          </p:cNvPr>
          <p:cNvSpPr>
            <a:spLocks noGrp="1" noChangeArrowheads="1"/>
          </p:cNvSpPr>
          <p:nvPr>
            <p:ph type="title"/>
          </p:nvPr>
        </p:nvSpPr>
        <p:spPr/>
        <p:txBody>
          <a:bodyPr/>
          <a:lstStyle/>
          <a:p>
            <a:r>
              <a:rPr lang="en-US" altLang="en-US" sz="3000">
                <a:solidFill>
                  <a:schemeClr val="tx1"/>
                </a:solidFill>
              </a:rPr>
              <a:t>What a few participants had to say about the program….</a:t>
            </a:r>
          </a:p>
        </p:txBody>
      </p:sp>
      <p:sp>
        <p:nvSpPr>
          <p:cNvPr id="40963" name="Content Placeholder 2">
            <a:extLst>
              <a:ext uri="{FF2B5EF4-FFF2-40B4-BE49-F238E27FC236}">
                <a16:creationId xmlns:a16="http://schemas.microsoft.com/office/drawing/2014/main" id="{78BEB0B1-081D-A36F-35BE-54EAF2F45254}"/>
              </a:ext>
            </a:extLst>
          </p:cNvPr>
          <p:cNvSpPr>
            <a:spLocks noGrp="1" noChangeArrowheads="1"/>
          </p:cNvSpPr>
          <p:nvPr>
            <p:ph idx="1"/>
          </p:nvPr>
        </p:nvSpPr>
        <p:spPr>
          <a:xfrm>
            <a:off x="354013" y="1736725"/>
            <a:ext cx="8350250" cy="1255713"/>
          </a:xfrm>
        </p:spPr>
        <p:txBody>
          <a:bodyPr/>
          <a:lstStyle/>
          <a:p>
            <a:r>
              <a:rPr lang="en-US" altLang="en-US" sz="1600">
                <a:solidFill>
                  <a:schemeClr val="tx1"/>
                </a:solidFill>
              </a:rPr>
              <a:t>“(This was) a rewarding program that helped me gain energy back into my life. I’m able to be a better husband and better father since I have more energy. Its been a joy to bring more energy home to enjoy my time with family.”</a:t>
            </a:r>
          </a:p>
          <a:p>
            <a:r>
              <a:rPr lang="en-US" altLang="en-US">
                <a:solidFill>
                  <a:schemeClr val="tx1"/>
                </a:solidFill>
              </a:rPr>
              <a:t> </a:t>
            </a:r>
            <a:endParaRPr lang="en-US" altLang="en-US" sz="1600">
              <a:solidFill>
                <a:schemeClr val="tx1"/>
              </a:solidFill>
            </a:endParaRPr>
          </a:p>
        </p:txBody>
      </p:sp>
      <p:sp>
        <p:nvSpPr>
          <p:cNvPr id="40964" name="Slide Number Placeholder 3">
            <a:extLst>
              <a:ext uri="{FF2B5EF4-FFF2-40B4-BE49-F238E27FC236}">
                <a16:creationId xmlns:a16="http://schemas.microsoft.com/office/drawing/2014/main" id="{EBA58124-B0FC-D24A-3DD2-DF8EAB5080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7160CFAF-03FC-47C4-A2E3-49F58A009857}" type="slidenum">
              <a:rPr lang="en-US" altLang="en-US" sz="800">
                <a:solidFill>
                  <a:schemeClr val="bg2"/>
                </a:solidFill>
              </a:rPr>
              <a:pPr/>
              <a:t>16</a:t>
            </a:fld>
            <a:endParaRPr lang="en-US" altLang="en-US" sz="800">
              <a:solidFill>
                <a:schemeClr val="bg2"/>
              </a:solidFill>
            </a:endParaRPr>
          </a:p>
        </p:txBody>
      </p:sp>
      <p:pic>
        <p:nvPicPr>
          <p:cNvPr id="40965" name="Picture 1">
            <a:extLst>
              <a:ext uri="{FF2B5EF4-FFF2-40B4-BE49-F238E27FC236}">
                <a16:creationId xmlns:a16="http://schemas.microsoft.com/office/drawing/2014/main" id="{DD9797D6-EC26-E7C6-C8FE-CB83C5F30465}"/>
              </a:ext>
            </a:extLst>
          </p:cNvPr>
          <p:cNvPicPr>
            <a:picLocks noChangeAspect="1"/>
          </p:cNvPicPr>
          <p:nvPr/>
        </p:nvPicPr>
        <p:blipFill>
          <a:blip r:embed="rId2">
            <a:extLst>
              <a:ext uri="{28A0092B-C50C-407E-A947-70E740481C1C}">
                <a14:useLocalDpi xmlns:a14="http://schemas.microsoft.com/office/drawing/2010/main" val="0"/>
              </a:ext>
            </a:extLst>
          </a:blip>
          <a:srcRect l="4839" t="11653" r="8333" b="3401"/>
          <a:stretch>
            <a:fillRect/>
          </a:stretch>
        </p:blipFill>
        <p:spPr bwMode="auto">
          <a:xfrm>
            <a:off x="4114800" y="2855913"/>
            <a:ext cx="4475163"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2">
            <a:extLst>
              <a:ext uri="{FF2B5EF4-FFF2-40B4-BE49-F238E27FC236}">
                <a16:creationId xmlns:a16="http://schemas.microsoft.com/office/drawing/2014/main" id="{E3D0A786-F85E-D4D6-94AE-860F80760883}"/>
              </a:ext>
            </a:extLst>
          </p:cNvPr>
          <p:cNvSpPr>
            <a:spLocks noChangeArrowheads="1"/>
          </p:cNvSpPr>
          <p:nvPr/>
        </p:nvSpPr>
        <p:spPr bwMode="auto">
          <a:xfrm>
            <a:off x="555625" y="3159125"/>
            <a:ext cx="33321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r>
              <a:rPr lang="en-US" altLang="en-US"/>
              <a:t>”</a:t>
            </a:r>
            <a:r>
              <a:rPr lang="en-US" altLang="en-US" sz="1600"/>
              <a:t>I really struggled with my diagnosis of cancer. This experience is the first time I have felt like I could take control of my life back. I was always so happy at the end of each session. Members of the group- as well as instructors- were so kind, positive, encouraging, and supportive.”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08B29A84-1A58-D932-7802-2BF9CA3DC6BD}"/>
              </a:ext>
            </a:extLst>
          </p:cNvPr>
          <p:cNvSpPr>
            <a:spLocks noGrp="1" noChangeArrowheads="1"/>
          </p:cNvSpPr>
          <p:nvPr>
            <p:ph idx="1"/>
          </p:nvPr>
        </p:nvSpPr>
        <p:spPr>
          <a:xfrm>
            <a:off x="354013" y="263525"/>
            <a:ext cx="8350250" cy="3186113"/>
          </a:xfrm>
        </p:spPr>
        <p:txBody>
          <a:bodyPr/>
          <a:lstStyle/>
          <a:p>
            <a:r>
              <a:rPr lang="en-US" altLang="en-US"/>
              <a:t> </a:t>
            </a:r>
            <a:r>
              <a:rPr lang="en-US" altLang="en-US">
                <a:solidFill>
                  <a:schemeClr val="tx1"/>
                </a:solidFill>
              </a:rPr>
              <a:t>”(This program) has greatly benefited me. I have tried things I wouldn’t have tried on my own. Everything helped with my goal to make exercise a part of my life. As a younger cancer survivor, exercise will always be a part of my life due to this program. </a:t>
            </a:r>
          </a:p>
          <a:p>
            <a:r>
              <a:rPr lang="en-US" altLang="en-US">
                <a:solidFill>
                  <a:schemeClr val="tx1"/>
                </a:solidFill>
              </a:rPr>
              <a:t>“I loved being with other cancer survivors that were all on this journey together. I would highly recommend this program. “  </a:t>
            </a:r>
          </a:p>
          <a:p>
            <a:endParaRPr lang="en-US" altLang="en-US"/>
          </a:p>
        </p:txBody>
      </p:sp>
      <p:sp>
        <p:nvSpPr>
          <p:cNvPr id="41987" name="Slide Number Placeholder 3">
            <a:extLst>
              <a:ext uri="{FF2B5EF4-FFF2-40B4-BE49-F238E27FC236}">
                <a16:creationId xmlns:a16="http://schemas.microsoft.com/office/drawing/2014/main" id="{17DD5983-39A0-9AF7-95FA-5A28964609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7A82F9BD-B436-48B9-B3D2-A58AF2E7EFCB}" type="slidenum">
              <a:rPr lang="en-US" altLang="en-US" sz="800">
                <a:solidFill>
                  <a:schemeClr val="bg2"/>
                </a:solidFill>
              </a:rPr>
              <a:pPr/>
              <a:t>17</a:t>
            </a:fld>
            <a:endParaRPr lang="en-US" altLang="en-US" sz="800">
              <a:solidFill>
                <a:schemeClr val="bg2"/>
              </a:solidFill>
            </a:endParaRPr>
          </a:p>
        </p:txBody>
      </p:sp>
      <p:pic>
        <p:nvPicPr>
          <p:cNvPr id="41988" name="Picture 6">
            <a:extLst>
              <a:ext uri="{FF2B5EF4-FFF2-40B4-BE49-F238E27FC236}">
                <a16:creationId xmlns:a16="http://schemas.microsoft.com/office/drawing/2014/main" id="{991FBC12-43AE-F4F6-B298-5689D46D8875}"/>
              </a:ext>
            </a:extLst>
          </p:cNvPr>
          <p:cNvPicPr>
            <a:picLocks noChangeAspect="1"/>
          </p:cNvPicPr>
          <p:nvPr/>
        </p:nvPicPr>
        <p:blipFill>
          <a:blip r:embed="rId2">
            <a:extLst>
              <a:ext uri="{28A0092B-C50C-407E-A947-70E740481C1C}">
                <a14:useLocalDpi xmlns:a14="http://schemas.microsoft.com/office/drawing/2010/main" val="0"/>
              </a:ext>
            </a:extLst>
          </a:blip>
          <a:srcRect t="5701"/>
          <a:stretch>
            <a:fillRect/>
          </a:stretch>
        </p:blipFill>
        <p:spPr bwMode="auto">
          <a:xfrm>
            <a:off x="2076868" y="2189163"/>
            <a:ext cx="4557712"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8">
            <a:extLst>
              <a:ext uri="{FF2B5EF4-FFF2-40B4-BE49-F238E27FC236}">
                <a16:creationId xmlns:a16="http://schemas.microsoft.com/office/drawing/2014/main" id="{0C3DFAC0-1EE9-CD72-F8A7-EF16C7D16317}"/>
              </a:ext>
            </a:extLst>
          </p:cNvPr>
          <p:cNvSpPr>
            <a:spLocks noChangeArrowheads="1"/>
          </p:cNvSpPr>
          <p:nvPr/>
        </p:nvSpPr>
        <p:spPr bwMode="auto">
          <a:xfrm>
            <a:off x="1345197" y="5659438"/>
            <a:ext cx="7702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r>
              <a:rPr lang="en-US" altLang="en-US" sz="1600" dirty="0"/>
              <a:t>“The best thing I have done since my cancer diagnosis!”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F70E253-1D8B-02F4-FCC5-6736C5E36D44}"/>
              </a:ext>
            </a:extLst>
          </p:cNvPr>
          <p:cNvSpPr>
            <a:spLocks noGrp="1" noChangeArrowheads="1"/>
          </p:cNvSpPr>
          <p:nvPr>
            <p:ph type="title"/>
          </p:nvPr>
        </p:nvSpPr>
        <p:spPr/>
        <p:txBody>
          <a:bodyPr/>
          <a:lstStyle/>
          <a:p>
            <a:r>
              <a:rPr lang="en-US" altLang="en-US" sz="3000" b="0">
                <a:solidFill>
                  <a:schemeClr val="tx1"/>
                </a:solidFill>
              </a:rPr>
              <a:t>LIVE</a:t>
            </a:r>
            <a:r>
              <a:rPr lang="en-US" altLang="en-US" sz="3000">
                <a:solidFill>
                  <a:schemeClr val="tx1"/>
                </a:solidFill>
              </a:rPr>
              <a:t>STRONG at the YMCA</a:t>
            </a:r>
            <a:br>
              <a:rPr lang="en-US" altLang="en-US" sz="3000">
                <a:solidFill>
                  <a:schemeClr val="tx1"/>
                </a:solidFill>
              </a:rPr>
            </a:br>
            <a:r>
              <a:rPr lang="en-US" altLang="en-US" sz="3000">
                <a:solidFill>
                  <a:schemeClr val="tx1"/>
                </a:solidFill>
              </a:rPr>
              <a:t>Participating Locations</a:t>
            </a:r>
          </a:p>
        </p:txBody>
      </p:sp>
      <p:sp>
        <p:nvSpPr>
          <p:cNvPr id="61443" name="Content Placeholder 2">
            <a:extLst>
              <a:ext uri="{FF2B5EF4-FFF2-40B4-BE49-F238E27FC236}">
                <a16:creationId xmlns:a16="http://schemas.microsoft.com/office/drawing/2014/main" id="{79DFF206-BE99-4DD0-BBF4-C5405C3832B8}"/>
              </a:ext>
            </a:extLst>
          </p:cNvPr>
          <p:cNvSpPr>
            <a:spLocks noGrp="1"/>
          </p:cNvSpPr>
          <p:nvPr>
            <p:ph idx="1"/>
          </p:nvPr>
        </p:nvSpPr>
        <p:spPr>
          <a:xfrm>
            <a:off x="354013" y="1319212"/>
            <a:ext cx="8350250" cy="4219575"/>
          </a:xfrm>
        </p:spPr>
        <p:txBody>
          <a:bodyPr/>
          <a:lstStyle/>
          <a:p>
            <a:pPr marL="0" indent="0">
              <a:defRPr/>
            </a:pPr>
            <a:r>
              <a:rPr lang="en-US" altLang="en-US" sz="2400" dirty="0">
                <a:solidFill>
                  <a:schemeClr val="tx1"/>
                </a:solidFill>
              </a:rPr>
              <a:t>Classes will begin in February at these locations: </a:t>
            </a:r>
          </a:p>
          <a:p>
            <a:pPr>
              <a:buFont typeface="Arial" panose="020B0604020202020204" pitchFamily="34" charset="0"/>
              <a:buChar char="•"/>
              <a:defRPr/>
            </a:pPr>
            <a:r>
              <a:rPr lang="en-US" altLang="en-US" sz="2400" dirty="0">
                <a:solidFill>
                  <a:schemeClr val="tx1"/>
                </a:solidFill>
              </a:rPr>
              <a:t>Charles E Lakin YMCA (Council Bluffs)</a:t>
            </a:r>
          </a:p>
          <a:p>
            <a:pPr>
              <a:buFont typeface="Arial" panose="020B0604020202020204" pitchFamily="34" charset="0"/>
              <a:buChar char="•"/>
              <a:defRPr/>
            </a:pPr>
            <a:r>
              <a:rPr lang="en-US" altLang="en-US" sz="2400" dirty="0">
                <a:solidFill>
                  <a:schemeClr val="tx1"/>
                </a:solidFill>
              </a:rPr>
              <a:t>Gretna Crossing YMCA</a:t>
            </a:r>
          </a:p>
          <a:p>
            <a:pPr>
              <a:buFont typeface="Arial" panose="020B0604020202020204" pitchFamily="34" charset="0"/>
              <a:buChar char="•"/>
              <a:defRPr/>
            </a:pPr>
            <a:r>
              <a:rPr lang="en-US" altLang="en-US" sz="2400" dirty="0">
                <a:solidFill>
                  <a:schemeClr val="tx1"/>
                </a:solidFill>
              </a:rPr>
              <a:t>Maple Street YMCA (75</a:t>
            </a:r>
            <a:r>
              <a:rPr lang="en-US" altLang="en-US" sz="2400" baseline="30000" dirty="0">
                <a:solidFill>
                  <a:schemeClr val="tx1"/>
                </a:solidFill>
              </a:rPr>
              <a:t>th</a:t>
            </a:r>
            <a:r>
              <a:rPr lang="en-US" altLang="en-US" sz="2400" dirty="0">
                <a:solidFill>
                  <a:schemeClr val="tx1"/>
                </a:solidFill>
              </a:rPr>
              <a:t> &amp; Maple)</a:t>
            </a:r>
          </a:p>
          <a:p>
            <a:pPr>
              <a:buFont typeface="Arial" panose="020B0604020202020204" pitchFamily="34" charset="0"/>
              <a:buChar char="•"/>
              <a:defRPr/>
            </a:pPr>
            <a:r>
              <a:rPr lang="en-US" altLang="en-US" sz="2400" dirty="0">
                <a:solidFill>
                  <a:schemeClr val="tx1"/>
                </a:solidFill>
              </a:rPr>
              <a:t>Southwest YMCA (132</a:t>
            </a:r>
            <a:r>
              <a:rPr lang="en-US" altLang="en-US" sz="2400" baseline="30000" dirty="0">
                <a:solidFill>
                  <a:schemeClr val="tx1"/>
                </a:solidFill>
              </a:rPr>
              <a:t>nd</a:t>
            </a:r>
            <a:r>
              <a:rPr lang="en-US" altLang="en-US" sz="2400" dirty="0">
                <a:solidFill>
                  <a:schemeClr val="tx1"/>
                </a:solidFill>
              </a:rPr>
              <a:t> &amp; Center)</a:t>
            </a:r>
          </a:p>
          <a:p>
            <a:pPr>
              <a:buFont typeface="Arial" panose="020B0604020202020204" pitchFamily="34" charset="0"/>
              <a:buChar char="•"/>
              <a:defRPr/>
            </a:pPr>
            <a:r>
              <a:rPr lang="en-US" altLang="en-US" sz="2400" dirty="0" err="1">
                <a:solidFill>
                  <a:schemeClr val="tx1"/>
                </a:solidFill>
              </a:rPr>
              <a:t>Armbrust</a:t>
            </a:r>
            <a:r>
              <a:rPr lang="en-US" altLang="en-US" sz="2400" dirty="0">
                <a:solidFill>
                  <a:schemeClr val="tx1"/>
                </a:solidFill>
              </a:rPr>
              <a:t> YMCA  (168</a:t>
            </a:r>
            <a:r>
              <a:rPr lang="en-US" altLang="en-US" sz="2400" baseline="30000" dirty="0">
                <a:solidFill>
                  <a:schemeClr val="tx1"/>
                </a:solidFill>
              </a:rPr>
              <a:t>th</a:t>
            </a:r>
            <a:r>
              <a:rPr lang="en-US" altLang="en-US" sz="2400" dirty="0">
                <a:solidFill>
                  <a:schemeClr val="tx1"/>
                </a:solidFill>
              </a:rPr>
              <a:t> &amp; Q)</a:t>
            </a:r>
          </a:p>
          <a:p>
            <a:pPr>
              <a:buFont typeface="Arial" panose="020B0604020202020204" pitchFamily="34" charset="0"/>
              <a:buChar char="•"/>
              <a:defRPr/>
            </a:pPr>
            <a:r>
              <a:rPr lang="en-US" altLang="en-US" sz="2400" dirty="0">
                <a:solidFill>
                  <a:schemeClr val="tx1"/>
                </a:solidFill>
              </a:rPr>
              <a:t>Westview YMCA (156</a:t>
            </a:r>
            <a:r>
              <a:rPr lang="en-US" altLang="en-US" sz="2400" baseline="30000" dirty="0">
                <a:solidFill>
                  <a:schemeClr val="tx1"/>
                </a:solidFill>
              </a:rPr>
              <a:t>th</a:t>
            </a:r>
            <a:r>
              <a:rPr lang="en-US" altLang="en-US" sz="2400" dirty="0">
                <a:solidFill>
                  <a:schemeClr val="tx1"/>
                </a:solidFill>
              </a:rPr>
              <a:t> &amp; Ida)</a:t>
            </a:r>
          </a:p>
          <a:p>
            <a:pPr>
              <a:buFont typeface="Arial" panose="020B0604020202020204" pitchFamily="34" charset="0"/>
              <a:buChar char="•"/>
              <a:defRPr/>
            </a:pPr>
            <a:endParaRPr lang="en-US" altLang="en-US" sz="2400" dirty="0">
              <a:solidFill>
                <a:schemeClr val="tx1"/>
              </a:solidFill>
            </a:endParaRPr>
          </a:p>
          <a:p>
            <a:pPr marL="0" indent="0">
              <a:defRPr/>
            </a:pPr>
            <a:r>
              <a:rPr lang="en-US" altLang="en-US" sz="2400" dirty="0">
                <a:solidFill>
                  <a:schemeClr val="tx1"/>
                </a:solidFill>
                <a:hlinkClick r:id="rId2"/>
              </a:rPr>
              <a:t>https://metroymca.org/wellness-programs/livestrong-at-the-ymca</a:t>
            </a:r>
            <a:endParaRPr lang="en-US" altLang="en-US" sz="2400" dirty="0">
              <a:solidFill>
                <a:schemeClr val="tx1"/>
              </a:solidFill>
            </a:endParaRPr>
          </a:p>
          <a:p>
            <a:pPr>
              <a:buFont typeface="Arial" panose="020B0604020202020204" pitchFamily="34" charset="0"/>
              <a:buChar char="•"/>
              <a:defRPr/>
            </a:pPr>
            <a:endParaRPr lang="en-US" altLang="en-US" sz="2400" dirty="0">
              <a:solidFill>
                <a:schemeClr val="tx1"/>
              </a:solidFill>
            </a:endParaRPr>
          </a:p>
        </p:txBody>
      </p:sp>
      <p:sp>
        <p:nvSpPr>
          <p:cNvPr id="47108" name="Slide Number Placeholder 3">
            <a:extLst>
              <a:ext uri="{FF2B5EF4-FFF2-40B4-BE49-F238E27FC236}">
                <a16:creationId xmlns:a16="http://schemas.microsoft.com/office/drawing/2014/main" id="{40CA9241-9250-2C6F-2837-D79B891AFE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49DFF3D6-D0B9-4A4C-867E-6E726AAD8D64}" type="slidenum">
              <a:rPr lang="en-US" altLang="en-US" sz="800">
                <a:solidFill>
                  <a:schemeClr val="bg2"/>
                </a:solidFill>
              </a:rPr>
              <a:pPr/>
              <a:t>18</a:t>
            </a:fld>
            <a:endParaRPr lang="en-US" altLang="en-US" sz="800">
              <a:solidFill>
                <a:schemeClr val="bg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31C5F03C-776B-65C0-B036-694BE803CB3C}"/>
              </a:ext>
            </a:extLst>
          </p:cNvPr>
          <p:cNvSpPr>
            <a:spLocks noGrp="1" noChangeArrowheads="1"/>
          </p:cNvSpPr>
          <p:nvPr>
            <p:ph idx="1"/>
          </p:nvPr>
        </p:nvSpPr>
        <p:spPr>
          <a:xfrm>
            <a:off x="354013" y="852488"/>
            <a:ext cx="8350250" cy="5103812"/>
          </a:xfrm>
        </p:spPr>
        <p:txBody>
          <a:bodyPr/>
          <a:lstStyle/>
          <a:p>
            <a:pPr algn="ctr"/>
            <a:r>
              <a:rPr lang="en-US" altLang="en-US" sz="4000" b="1" dirty="0">
                <a:solidFill>
                  <a:schemeClr val="tx1"/>
                </a:solidFill>
              </a:rPr>
              <a:t>Questions? </a:t>
            </a:r>
          </a:p>
          <a:p>
            <a:pPr algn="ctr"/>
            <a:endParaRPr lang="en-US" altLang="en-US" sz="4000" b="1" dirty="0">
              <a:solidFill>
                <a:schemeClr val="tx1"/>
              </a:solidFill>
            </a:endParaRPr>
          </a:p>
          <a:p>
            <a:pPr algn="ctr"/>
            <a:endParaRPr lang="en-US" altLang="en-US" sz="4000" b="1" dirty="0">
              <a:solidFill>
                <a:schemeClr val="tx1"/>
              </a:solidFill>
            </a:endParaRPr>
          </a:p>
          <a:p>
            <a:pPr algn="ctr"/>
            <a:endParaRPr lang="en-US" altLang="en-US" sz="2000" dirty="0">
              <a:solidFill>
                <a:schemeClr val="tx1"/>
              </a:solidFill>
            </a:endParaRPr>
          </a:p>
          <a:p>
            <a:pPr algn="ctr"/>
            <a:r>
              <a:rPr lang="en-US" altLang="en-US" sz="2000" dirty="0">
                <a:solidFill>
                  <a:schemeClr val="tx1"/>
                </a:solidFill>
              </a:rPr>
              <a:t>My contact information: </a:t>
            </a:r>
          </a:p>
          <a:p>
            <a:pPr algn="ctr"/>
            <a:r>
              <a:rPr lang="en-US" altLang="en-US" sz="2000" dirty="0">
                <a:solidFill>
                  <a:schemeClr val="tx1"/>
                </a:solidFill>
              </a:rPr>
              <a:t>Amy Roux</a:t>
            </a:r>
          </a:p>
          <a:p>
            <a:pPr algn="ctr"/>
            <a:r>
              <a:rPr lang="en-US" altLang="en-US" sz="2000" dirty="0">
                <a:solidFill>
                  <a:schemeClr val="tx1"/>
                </a:solidFill>
              </a:rPr>
              <a:t>aroux@metroymca.org</a:t>
            </a:r>
          </a:p>
          <a:p>
            <a:pPr algn="ctr"/>
            <a:r>
              <a:rPr lang="en-US" altLang="en-US" sz="2000" dirty="0">
                <a:solidFill>
                  <a:schemeClr val="tx1"/>
                </a:solidFill>
              </a:rPr>
              <a:t>Cell 402-616-2177</a:t>
            </a:r>
          </a:p>
        </p:txBody>
      </p:sp>
      <p:sp>
        <p:nvSpPr>
          <p:cNvPr id="48131" name="Slide Number Placeholder 3">
            <a:extLst>
              <a:ext uri="{FF2B5EF4-FFF2-40B4-BE49-F238E27FC236}">
                <a16:creationId xmlns:a16="http://schemas.microsoft.com/office/drawing/2014/main" id="{9633165A-319A-F012-303C-B57E83BFB23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F4019222-F64F-4197-9466-CCC2AC309C13}" type="slidenum">
              <a:rPr lang="en-US" altLang="en-US" sz="800">
                <a:solidFill>
                  <a:schemeClr val="bg2"/>
                </a:solidFill>
              </a:rPr>
              <a:pPr/>
              <a:t>19</a:t>
            </a:fld>
            <a:endParaRPr lang="en-US" altLang="en-US" sz="800">
              <a:solidFill>
                <a:schemeClr val="bg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A1D851-3CB1-8A07-77B2-FCEAD19783AE}"/>
              </a:ext>
            </a:extLst>
          </p:cNvPr>
          <p:cNvSpPr>
            <a:spLocks noGrp="1"/>
          </p:cNvSpPr>
          <p:nvPr>
            <p:ph idx="1"/>
          </p:nvPr>
        </p:nvSpPr>
        <p:spPr>
          <a:xfrm>
            <a:off x="350838" y="2726490"/>
            <a:ext cx="8339137" cy="4375150"/>
          </a:xfrm>
        </p:spPr>
        <p:txBody>
          <a:bodyPr/>
          <a:lstStyle/>
          <a:p>
            <a:r>
              <a:rPr lang="en-US" sz="2800" b="0" i="1" u="none" strike="noStrike" dirty="0">
                <a:solidFill>
                  <a:srgbClr val="000000"/>
                </a:solidFill>
                <a:effectLst/>
              </a:rPr>
              <a:t>“Exercise can’t make your cancer go away, but it certainly can help you look and feel better and have a better perspective and outlook on life.” </a:t>
            </a:r>
          </a:p>
          <a:p>
            <a:r>
              <a:rPr lang="en-US" sz="2800" b="0" i="0" u="none" strike="noStrike" dirty="0">
                <a:solidFill>
                  <a:srgbClr val="000000"/>
                </a:solidFill>
                <a:effectLst/>
              </a:rPr>
              <a:t>– Anna Schwartz, author of Cancer Fitness</a:t>
            </a:r>
            <a:endParaRPr lang="en-US" sz="2800" dirty="0"/>
          </a:p>
        </p:txBody>
      </p:sp>
      <p:sp>
        <p:nvSpPr>
          <p:cNvPr id="4" name="Slide Number Placeholder 3">
            <a:extLst>
              <a:ext uri="{FF2B5EF4-FFF2-40B4-BE49-F238E27FC236}">
                <a16:creationId xmlns:a16="http://schemas.microsoft.com/office/drawing/2014/main" id="{B1A22476-3A66-4347-FC13-35CA3883F05B}"/>
              </a:ext>
            </a:extLst>
          </p:cNvPr>
          <p:cNvSpPr>
            <a:spLocks noGrp="1"/>
          </p:cNvSpPr>
          <p:nvPr>
            <p:ph type="sldNum" sz="quarter" idx="10"/>
          </p:nvPr>
        </p:nvSpPr>
        <p:spPr/>
        <p:txBody>
          <a:bodyPr/>
          <a:lstStyle/>
          <a:p>
            <a:fld id="{317B7087-23F6-4894-9FA0-1916A5B3BA3E}" type="slidenum">
              <a:rPr lang="en-US" altLang="en-US" smtClean="0"/>
              <a:pPr/>
              <a:t>2</a:t>
            </a:fld>
            <a:endParaRPr lang="en-US" altLang="en-US"/>
          </a:p>
        </p:txBody>
      </p:sp>
      <p:pic>
        <p:nvPicPr>
          <p:cNvPr id="6" name="Picture 7">
            <a:extLst>
              <a:ext uri="{FF2B5EF4-FFF2-40B4-BE49-F238E27FC236}">
                <a16:creationId xmlns:a16="http://schemas.microsoft.com/office/drawing/2014/main" id="{B13ECEDD-2DBF-B287-D6A0-2A4A0DCEB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769938"/>
            <a:ext cx="660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38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FA44-6BC1-24BF-9B20-D6EC11307836}"/>
              </a:ext>
            </a:extLst>
          </p:cNvPr>
          <p:cNvSpPr>
            <a:spLocks noGrp="1"/>
          </p:cNvSpPr>
          <p:nvPr>
            <p:ph type="title"/>
          </p:nvPr>
        </p:nvSpPr>
        <p:spPr/>
        <p:txBody>
          <a:bodyPr/>
          <a:lstStyle/>
          <a:p>
            <a:r>
              <a:rPr lang="en-US" sz="3000" i="0" u="none" strike="noStrike" dirty="0">
                <a:solidFill>
                  <a:srgbClr val="000000"/>
                </a:solidFill>
                <a:effectLst/>
                <a:latin typeface="Verdana" panose="020B0604030504040204" pitchFamily="34" charset="0"/>
                <a:ea typeface="Verdana" panose="020B0604030504040204" pitchFamily="34" charset="0"/>
              </a:rPr>
              <a:t>General </a:t>
            </a:r>
            <a:r>
              <a:rPr lang="en-US" sz="3000" dirty="0">
                <a:solidFill>
                  <a:srgbClr val="000000"/>
                </a:solidFill>
                <a:latin typeface="Verdana" panose="020B0604030504040204" pitchFamily="34" charset="0"/>
                <a:ea typeface="Verdana" panose="020B0604030504040204" pitchFamily="34" charset="0"/>
              </a:rPr>
              <a:t>Physical Activity</a:t>
            </a:r>
            <a:r>
              <a:rPr lang="en-US" sz="3000" i="0" u="none" strike="noStrike" dirty="0">
                <a:solidFill>
                  <a:srgbClr val="000000"/>
                </a:solidFill>
                <a:effectLst/>
                <a:latin typeface="Verdana" panose="020B0604030504040204" pitchFamily="34" charset="0"/>
                <a:ea typeface="Verdana" panose="020B0604030504040204" pitchFamily="34" charset="0"/>
              </a:rPr>
              <a:t> Recommendations For Cancer Survivors- During </a:t>
            </a:r>
            <a:r>
              <a:rPr lang="en-US" sz="3000" dirty="0">
                <a:solidFill>
                  <a:srgbClr val="000000"/>
                </a:solidFill>
                <a:latin typeface="Verdana" panose="020B0604030504040204" pitchFamily="34" charset="0"/>
                <a:ea typeface="Verdana" panose="020B0604030504040204" pitchFamily="34" charset="0"/>
              </a:rPr>
              <a:t>&amp;</a:t>
            </a:r>
            <a:r>
              <a:rPr lang="en-US" sz="3000" i="0" u="none" strike="noStrike" dirty="0">
                <a:solidFill>
                  <a:srgbClr val="000000"/>
                </a:solidFill>
                <a:effectLst/>
                <a:latin typeface="Verdana" panose="020B0604030504040204" pitchFamily="34" charset="0"/>
                <a:ea typeface="Verdana" panose="020B0604030504040204" pitchFamily="34" charset="0"/>
              </a:rPr>
              <a:t> After Treatment</a:t>
            </a:r>
            <a:endParaRPr lang="en-US" sz="3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67A230B4-1DA9-573A-2656-2AEDBEE45A0A}"/>
              </a:ext>
            </a:extLst>
          </p:cNvPr>
          <p:cNvSpPr>
            <a:spLocks noGrp="1"/>
          </p:cNvSpPr>
          <p:nvPr>
            <p:ph idx="1"/>
          </p:nvPr>
        </p:nvSpPr>
        <p:spPr>
          <a:xfrm>
            <a:off x="553453" y="2154237"/>
            <a:ext cx="7844589" cy="4375150"/>
          </a:xfrm>
        </p:spPr>
        <p:txBody>
          <a:bodyPr/>
          <a:lstStyle/>
          <a:p>
            <a:pPr algn="l" rtl="0" fontAlgn="base">
              <a:buFont typeface="Arial" panose="020B0604020202020204" pitchFamily="34" charset="0"/>
              <a:buChar char="•"/>
            </a:pPr>
            <a:r>
              <a:rPr lang="en-US" sz="2400" b="0" i="0" u="none" strike="noStrike" dirty="0">
                <a:solidFill>
                  <a:srgbClr val="000000"/>
                </a:solidFill>
                <a:effectLst/>
              </a:rPr>
              <a:t>Avoid inactivity</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Continue normal daily activities and exercise as much as possible during and after treatment</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Return to normal activities as soon as possible</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Be physically active as your abilities and conditions allow</a:t>
            </a:r>
            <a:r>
              <a:rPr lang="en-US" sz="2400" b="0" i="0" dirty="0">
                <a:solidFill>
                  <a:srgbClr val="000000"/>
                </a:solidFill>
                <a:effectLst/>
              </a:rPr>
              <a:t>​</a:t>
            </a:r>
          </a:p>
          <a:p>
            <a:pPr algn="l" rtl="0" fontAlgn="base">
              <a:buFont typeface="Arial" panose="020B0604020202020204" pitchFamily="34" charset="0"/>
              <a:buChar char="•"/>
            </a:pPr>
            <a:r>
              <a:rPr lang="en-US" sz="2400" b="0" i="1" u="none" strike="noStrike" dirty="0">
                <a:solidFill>
                  <a:srgbClr val="000000"/>
                </a:solidFill>
                <a:effectLst/>
              </a:rPr>
              <a:t>Some exercise is better than none!</a:t>
            </a:r>
            <a:endParaRPr lang="en-US" sz="2400" b="0" i="0" dirty="0">
              <a:solidFill>
                <a:srgbClr val="000000"/>
              </a:solidFill>
              <a:effectLst/>
            </a:endParaRPr>
          </a:p>
          <a:p>
            <a:endParaRPr lang="en-US" dirty="0"/>
          </a:p>
        </p:txBody>
      </p:sp>
      <p:sp>
        <p:nvSpPr>
          <p:cNvPr id="4" name="Slide Number Placeholder 3">
            <a:extLst>
              <a:ext uri="{FF2B5EF4-FFF2-40B4-BE49-F238E27FC236}">
                <a16:creationId xmlns:a16="http://schemas.microsoft.com/office/drawing/2014/main" id="{A7DF5F07-7A1D-2C6E-7B05-9F88B8211052}"/>
              </a:ext>
            </a:extLst>
          </p:cNvPr>
          <p:cNvSpPr>
            <a:spLocks noGrp="1"/>
          </p:cNvSpPr>
          <p:nvPr>
            <p:ph type="sldNum" sz="quarter" idx="10"/>
          </p:nvPr>
        </p:nvSpPr>
        <p:spPr/>
        <p:txBody>
          <a:bodyPr/>
          <a:lstStyle/>
          <a:p>
            <a:fld id="{317B7087-23F6-4894-9FA0-1916A5B3BA3E}" type="slidenum">
              <a:rPr lang="en-US" altLang="en-US" smtClean="0"/>
              <a:pPr/>
              <a:t>3</a:t>
            </a:fld>
            <a:endParaRPr lang="en-US" altLang="en-US"/>
          </a:p>
        </p:txBody>
      </p:sp>
    </p:spTree>
    <p:extLst>
      <p:ext uri="{BB962C8B-B14F-4D97-AF65-F5344CB8AC3E}">
        <p14:creationId xmlns:p14="http://schemas.microsoft.com/office/powerpoint/2010/main" val="268190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0AE4-E7E6-2581-74E5-126170D3A8D0}"/>
              </a:ext>
            </a:extLst>
          </p:cNvPr>
          <p:cNvSpPr>
            <a:spLocks noGrp="1"/>
          </p:cNvSpPr>
          <p:nvPr>
            <p:ph type="title"/>
          </p:nvPr>
        </p:nvSpPr>
        <p:spPr/>
        <p:txBody>
          <a:bodyPr/>
          <a:lstStyle/>
          <a:p>
            <a:r>
              <a:rPr lang="en-US" sz="3000" dirty="0">
                <a:solidFill>
                  <a:srgbClr val="000000"/>
                </a:solidFill>
              </a:rPr>
              <a:t>Exercise Recommendations- Cardiovascular Exercise</a:t>
            </a:r>
            <a:endParaRPr lang="en-US" sz="3000" dirty="0"/>
          </a:p>
        </p:txBody>
      </p:sp>
      <p:sp>
        <p:nvSpPr>
          <p:cNvPr id="3" name="Content Placeholder 2">
            <a:extLst>
              <a:ext uri="{FF2B5EF4-FFF2-40B4-BE49-F238E27FC236}">
                <a16:creationId xmlns:a16="http://schemas.microsoft.com/office/drawing/2014/main" id="{4368963B-4BC7-5875-25F6-14EA6EF261F5}"/>
              </a:ext>
            </a:extLst>
          </p:cNvPr>
          <p:cNvSpPr>
            <a:spLocks noGrp="1"/>
          </p:cNvSpPr>
          <p:nvPr>
            <p:ph idx="1"/>
          </p:nvPr>
        </p:nvSpPr>
        <p:spPr>
          <a:xfrm>
            <a:off x="350838" y="1577181"/>
            <a:ext cx="8339137" cy="4375150"/>
          </a:xfrm>
        </p:spPr>
        <p:txBody>
          <a:bodyPr/>
          <a:lstStyle/>
          <a:p>
            <a:pPr algn="l" rtl="0" fontAlgn="base">
              <a:buFont typeface="Arial" panose="020B0604020202020204" pitchFamily="34" charset="0"/>
              <a:buChar char="•"/>
            </a:pPr>
            <a:r>
              <a:rPr lang="en-US" sz="2400" b="0" i="0" u="none" strike="noStrike" dirty="0">
                <a:solidFill>
                  <a:srgbClr val="000000"/>
                </a:solidFill>
                <a:effectLst/>
              </a:rPr>
              <a:t>Engage in at least 150 minutes of moderate-intensity physical activity throughout the week, or at least 75 minutes of vigorous-intensity physical activity throughout the week, or an equivalent combination </a:t>
            </a:r>
            <a:r>
              <a:rPr lang="en-US" sz="2400" b="0" i="0" dirty="0">
                <a:solidFill>
                  <a:srgbClr val="000000"/>
                </a:solidFill>
                <a:effectLst/>
              </a:rPr>
              <a:t>​</a:t>
            </a:r>
          </a:p>
          <a:p>
            <a:pPr lvl="2">
              <a:buFont typeface="Arial" panose="020B0604020202020204" pitchFamily="34" charset="0"/>
              <a:buChar char="•"/>
            </a:pPr>
            <a:r>
              <a:rPr lang="en-US" sz="2000" b="0" i="0" u="none" strike="noStrike" dirty="0">
                <a:solidFill>
                  <a:srgbClr val="000000"/>
                </a:solidFill>
                <a:effectLst/>
              </a:rPr>
              <a:t>Do moderately intense cardiovascular exercise 30 minutes/day, 5 days/week</a:t>
            </a:r>
            <a:r>
              <a:rPr lang="en-US" sz="2000" b="0" i="0" dirty="0">
                <a:solidFill>
                  <a:srgbClr val="000000"/>
                </a:solidFill>
                <a:effectLst/>
              </a:rPr>
              <a:t>​</a:t>
            </a:r>
          </a:p>
          <a:p>
            <a:pPr lvl="2">
              <a:buFont typeface="Arial" panose="020B0604020202020204" pitchFamily="34" charset="0"/>
              <a:buChar char="•"/>
            </a:pPr>
            <a:r>
              <a:rPr lang="en-US" sz="2000" b="0" i="0" u="none" strike="noStrike" dirty="0">
                <a:solidFill>
                  <a:srgbClr val="000000"/>
                </a:solidFill>
                <a:effectLst/>
              </a:rPr>
              <a:t>OR do vigorously intense cardiovascular exercise 25 minutes/day, 3 days/week</a:t>
            </a:r>
            <a:r>
              <a:rPr lang="en-US" sz="2000" b="0" i="0" dirty="0">
                <a:solidFill>
                  <a:srgbClr val="000000"/>
                </a:solidFill>
                <a:effectLst/>
              </a:rPr>
              <a:t>​</a:t>
            </a:r>
          </a:p>
          <a:p>
            <a:pPr algn="l" rtl="0" fontAlgn="base">
              <a:buFont typeface="Arial" panose="020B0604020202020204" pitchFamily="34" charset="0"/>
              <a:buChar char="•"/>
            </a:pPr>
            <a:r>
              <a:rPr lang="en-US" sz="2400" dirty="0">
                <a:solidFill>
                  <a:srgbClr val="000000"/>
                </a:solidFill>
              </a:rPr>
              <a:t>Note: Start low and go slow, gradually increasing the number of minutes and days</a:t>
            </a:r>
            <a:endParaRPr lang="en-US" sz="2400" b="0" i="0" dirty="0">
              <a:solidFill>
                <a:srgbClr val="000000"/>
              </a:solidFill>
              <a:effectLst/>
            </a:endParaRPr>
          </a:p>
        </p:txBody>
      </p:sp>
      <p:sp>
        <p:nvSpPr>
          <p:cNvPr id="4" name="Slide Number Placeholder 3">
            <a:extLst>
              <a:ext uri="{FF2B5EF4-FFF2-40B4-BE49-F238E27FC236}">
                <a16:creationId xmlns:a16="http://schemas.microsoft.com/office/drawing/2014/main" id="{108622C9-307E-E835-89E9-8909287E6BAD}"/>
              </a:ext>
            </a:extLst>
          </p:cNvPr>
          <p:cNvSpPr>
            <a:spLocks noGrp="1"/>
          </p:cNvSpPr>
          <p:nvPr>
            <p:ph type="sldNum" sz="quarter" idx="10"/>
          </p:nvPr>
        </p:nvSpPr>
        <p:spPr/>
        <p:txBody>
          <a:bodyPr/>
          <a:lstStyle/>
          <a:p>
            <a:fld id="{317B7087-23F6-4894-9FA0-1916A5B3BA3E}" type="slidenum">
              <a:rPr lang="en-US" altLang="en-US" smtClean="0"/>
              <a:pPr/>
              <a:t>4</a:t>
            </a:fld>
            <a:endParaRPr lang="en-US" altLang="en-US"/>
          </a:p>
        </p:txBody>
      </p:sp>
    </p:spTree>
    <p:extLst>
      <p:ext uri="{BB962C8B-B14F-4D97-AF65-F5344CB8AC3E}">
        <p14:creationId xmlns:p14="http://schemas.microsoft.com/office/powerpoint/2010/main" val="154693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F6402-161A-FCB6-9264-583ABD41BC93}"/>
              </a:ext>
            </a:extLst>
          </p:cNvPr>
          <p:cNvSpPr>
            <a:spLocks noGrp="1"/>
          </p:cNvSpPr>
          <p:nvPr>
            <p:ph type="title"/>
          </p:nvPr>
        </p:nvSpPr>
        <p:spPr/>
        <p:txBody>
          <a:bodyPr/>
          <a:lstStyle/>
          <a:p>
            <a:r>
              <a:rPr lang="en-US" sz="3000" dirty="0">
                <a:solidFill>
                  <a:srgbClr val="000000"/>
                </a:solidFill>
              </a:rPr>
              <a:t>Exercise Recommendations- </a:t>
            </a:r>
            <a:br>
              <a:rPr lang="en-US" sz="3000" dirty="0">
                <a:solidFill>
                  <a:srgbClr val="000000"/>
                </a:solidFill>
              </a:rPr>
            </a:br>
            <a:r>
              <a:rPr lang="en-US" sz="3000" dirty="0">
                <a:solidFill>
                  <a:srgbClr val="000000"/>
                </a:solidFill>
              </a:rPr>
              <a:t>Strength Training</a:t>
            </a:r>
            <a:endParaRPr lang="en-US" sz="3000" dirty="0"/>
          </a:p>
        </p:txBody>
      </p:sp>
      <p:sp>
        <p:nvSpPr>
          <p:cNvPr id="3" name="Content Placeholder 2">
            <a:extLst>
              <a:ext uri="{FF2B5EF4-FFF2-40B4-BE49-F238E27FC236}">
                <a16:creationId xmlns:a16="http://schemas.microsoft.com/office/drawing/2014/main" id="{04847D10-6C82-55D5-B1EF-411821E2FB27}"/>
              </a:ext>
            </a:extLst>
          </p:cNvPr>
          <p:cNvSpPr>
            <a:spLocks noGrp="1"/>
          </p:cNvSpPr>
          <p:nvPr>
            <p:ph idx="1"/>
          </p:nvPr>
        </p:nvSpPr>
        <p:spPr>
          <a:xfrm>
            <a:off x="350838" y="1794669"/>
            <a:ext cx="8339137" cy="1970087"/>
          </a:xfrm>
        </p:spPr>
        <p:txBody>
          <a:bodyPr/>
          <a:lstStyle/>
          <a:p>
            <a:pPr algn="l" rtl="0" fontAlgn="base">
              <a:buFont typeface="Arial" panose="020B0604020202020204" pitchFamily="34" charset="0"/>
              <a:buChar char="•"/>
            </a:pPr>
            <a:r>
              <a:rPr lang="en-US" sz="2400" b="0" i="0" u="none" strike="noStrike" dirty="0">
                <a:solidFill>
                  <a:srgbClr val="000000"/>
                </a:solidFill>
                <a:effectLst/>
              </a:rPr>
              <a:t>Perform 8-10 exercises major muscle groups</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8-12 repetitions of each exercise</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2 days/week on nonconsecutive days</a:t>
            </a:r>
            <a:endParaRPr lang="en-US" sz="2400" b="0" i="0" dirty="0">
              <a:solidFill>
                <a:srgbClr val="000000"/>
              </a:solidFill>
              <a:effectLst/>
            </a:endParaRPr>
          </a:p>
          <a:p>
            <a:endParaRPr lang="en-US" dirty="0"/>
          </a:p>
        </p:txBody>
      </p:sp>
      <p:sp>
        <p:nvSpPr>
          <p:cNvPr id="4" name="Slide Number Placeholder 3">
            <a:extLst>
              <a:ext uri="{FF2B5EF4-FFF2-40B4-BE49-F238E27FC236}">
                <a16:creationId xmlns:a16="http://schemas.microsoft.com/office/drawing/2014/main" id="{0E505112-E510-21E0-BFBD-01907F1C6F8D}"/>
              </a:ext>
            </a:extLst>
          </p:cNvPr>
          <p:cNvSpPr>
            <a:spLocks noGrp="1"/>
          </p:cNvSpPr>
          <p:nvPr>
            <p:ph type="sldNum" sz="quarter" idx="10"/>
          </p:nvPr>
        </p:nvSpPr>
        <p:spPr/>
        <p:txBody>
          <a:bodyPr/>
          <a:lstStyle/>
          <a:p>
            <a:fld id="{317B7087-23F6-4894-9FA0-1916A5B3BA3E}" type="slidenum">
              <a:rPr lang="en-US" altLang="en-US" smtClean="0"/>
              <a:pPr/>
              <a:t>5</a:t>
            </a:fld>
            <a:endParaRPr lang="en-US" altLang="en-US"/>
          </a:p>
        </p:txBody>
      </p:sp>
    </p:spTree>
    <p:extLst>
      <p:ext uri="{BB962C8B-B14F-4D97-AF65-F5344CB8AC3E}">
        <p14:creationId xmlns:p14="http://schemas.microsoft.com/office/powerpoint/2010/main" val="26762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0C67-5A62-CCFD-32C1-A68E1F758D18}"/>
              </a:ext>
            </a:extLst>
          </p:cNvPr>
          <p:cNvSpPr>
            <a:spLocks noGrp="1"/>
          </p:cNvSpPr>
          <p:nvPr>
            <p:ph type="title"/>
          </p:nvPr>
        </p:nvSpPr>
        <p:spPr>
          <a:xfrm>
            <a:off x="328613" y="328612"/>
            <a:ext cx="8374062" cy="1365249"/>
          </a:xfrm>
        </p:spPr>
        <p:txBody>
          <a:bodyPr/>
          <a:lstStyle/>
          <a:p>
            <a:r>
              <a:rPr lang="en-US" sz="3000" dirty="0">
                <a:solidFill>
                  <a:srgbClr val="000000"/>
                </a:solidFill>
              </a:rPr>
              <a:t>Exercise Recommendations-</a:t>
            </a:r>
            <a:br>
              <a:rPr lang="en-US" sz="3000" dirty="0">
                <a:solidFill>
                  <a:srgbClr val="000000"/>
                </a:solidFill>
              </a:rPr>
            </a:br>
            <a:r>
              <a:rPr lang="en-US" sz="3000" dirty="0">
                <a:solidFill>
                  <a:srgbClr val="000000"/>
                </a:solidFill>
              </a:rPr>
              <a:t>Flexibility</a:t>
            </a:r>
            <a:endParaRPr lang="en-US" sz="3000" dirty="0"/>
          </a:p>
        </p:txBody>
      </p:sp>
      <p:sp>
        <p:nvSpPr>
          <p:cNvPr id="3" name="Content Placeholder 2">
            <a:extLst>
              <a:ext uri="{FF2B5EF4-FFF2-40B4-BE49-F238E27FC236}">
                <a16:creationId xmlns:a16="http://schemas.microsoft.com/office/drawing/2014/main" id="{E048EDEA-97D1-4DEF-A955-F08213E5BC89}"/>
              </a:ext>
            </a:extLst>
          </p:cNvPr>
          <p:cNvSpPr>
            <a:spLocks noGrp="1"/>
          </p:cNvSpPr>
          <p:nvPr>
            <p:ph idx="1"/>
          </p:nvPr>
        </p:nvSpPr>
        <p:spPr>
          <a:xfrm>
            <a:off x="402431" y="1981200"/>
            <a:ext cx="8339137" cy="4375150"/>
          </a:xfrm>
        </p:spPr>
        <p:txBody>
          <a:bodyPr/>
          <a:lstStyle/>
          <a:p>
            <a:pPr algn="l" rtl="0" fontAlgn="base">
              <a:buFont typeface="Arial" panose="020B0604020202020204" pitchFamily="34" charset="0"/>
              <a:buChar char="•"/>
            </a:pPr>
            <a:r>
              <a:rPr lang="en-US" sz="2400" b="0" i="0" u="none" strike="noStrike" dirty="0">
                <a:solidFill>
                  <a:srgbClr val="000000"/>
                </a:solidFill>
                <a:effectLst/>
              </a:rPr>
              <a:t>Stretch major muscle groups used on days that other exercise is performed (strength or cardio) </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Stretch “warm” muscles</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Hold for 15-30 seconds</a:t>
            </a:r>
            <a:endParaRPr lang="en-US" sz="2400" u="none" strike="noStrike" dirty="0">
              <a:solidFill>
                <a:srgbClr val="000000"/>
              </a:solidFill>
            </a:endParaRPr>
          </a:p>
          <a:p>
            <a:pPr algn="l" rtl="0" fontAlgn="base">
              <a:buFont typeface="Arial" panose="020B0604020202020204" pitchFamily="34" charset="0"/>
              <a:buChar char="•"/>
            </a:pPr>
            <a:endParaRPr lang="en-US" sz="2400" dirty="0"/>
          </a:p>
          <a:p>
            <a:endParaRPr lang="en-US" dirty="0"/>
          </a:p>
        </p:txBody>
      </p:sp>
      <p:sp>
        <p:nvSpPr>
          <p:cNvPr id="4" name="Slide Number Placeholder 3">
            <a:extLst>
              <a:ext uri="{FF2B5EF4-FFF2-40B4-BE49-F238E27FC236}">
                <a16:creationId xmlns:a16="http://schemas.microsoft.com/office/drawing/2014/main" id="{F2257280-6910-D19F-9420-B4017D62DB33}"/>
              </a:ext>
            </a:extLst>
          </p:cNvPr>
          <p:cNvSpPr>
            <a:spLocks noGrp="1"/>
          </p:cNvSpPr>
          <p:nvPr>
            <p:ph type="sldNum" sz="quarter" idx="10"/>
          </p:nvPr>
        </p:nvSpPr>
        <p:spPr/>
        <p:txBody>
          <a:bodyPr/>
          <a:lstStyle/>
          <a:p>
            <a:fld id="{317B7087-23F6-4894-9FA0-1916A5B3BA3E}" type="slidenum">
              <a:rPr lang="en-US" altLang="en-US" smtClean="0"/>
              <a:pPr/>
              <a:t>6</a:t>
            </a:fld>
            <a:endParaRPr lang="en-US" altLang="en-US"/>
          </a:p>
        </p:txBody>
      </p:sp>
      <p:sp>
        <p:nvSpPr>
          <p:cNvPr id="5" name="Footer Placeholder 4">
            <a:extLst>
              <a:ext uri="{FF2B5EF4-FFF2-40B4-BE49-F238E27FC236}">
                <a16:creationId xmlns:a16="http://schemas.microsoft.com/office/drawing/2014/main" id="{C41B8192-BB37-B955-7A61-6875302DCCF2}"/>
              </a:ext>
            </a:extLst>
          </p:cNvPr>
          <p:cNvSpPr>
            <a:spLocks noGrp="1"/>
          </p:cNvSpPr>
          <p:nvPr>
            <p:ph type="ftr" sz="quarter" idx="11"/>
          </p:nvPr>
        </p:nvSpPr>
        <p:spPr/>
        <p:txBody>
          <a:bodyPr/>
          <a:lstStyle/>
          <a:p>
            <a:pPr>
              <a:defRPr/>
            </a:pPr>
            <a:r>
              <a:rPr lang="en-US"/>
              <a:t>| PRESENTATION TITLE HERE | </a:t>
            </a:r>
            <a:r>
              <a:rPr lang="en-US">
                <a:solidFill>
                  <a:schemeClr val="bg2"/>
                </a:solidFill>
              </a:rPr>
              <a:t>©2010 YMCA of the USA</a:t>
            </a:r>
          </a:p>
        </p:txBody>
      </p:sp>
    </p:spTree>
    <p:extLst>
      <p:ext uri="{BB962C8B-B14F-4D97-AF65-F5344CB8AC3E}">
        <p14:creationId xmlns:p14="http://schemas.microsoft.com/office/powerpoint/2010/main" val="233143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DE56-2428-7525-3D3D-EB685021DA39}"/>
              </a:ext>
            </a:extLst>
          </p:cNvPr>
          <p:cNvSpPr>
            <a:spLocks noGrp="1"/>
          </p:cNvSpPr>
          <p:nvPr>
            <p:ph type="title"/>
          </p:nvPr>
        </p:nvSpPr>
        <p:spPr/>
        <p:txBody>
          <a:bodyPr/>
          <a:lstStyle/>
          <a:p>
            <a:r>
              <a:rPr lang="en-US" sz="3000" dirty="0">
                <a:solidFill>
                  <a:srgbClr val="000000"/>
                </a:solidFill>
              </a:rPr>
              <a:t>Exercise Recommendations-</a:t>
            </a:r>
            <a:br>
              <a:rPr lang="en-US" sz="3000" dirty="0">
                <a:solidFill>
                  <a:srgbClr val="000000"/>
                </a:solidFill>
              </a:rPr>
            </a:br>
            <a:r>
              <a:rPr lang="en-US" sz="3000" dirty="0">
                <a:solidFill>
                  <a:srgbClr val="000000"/>
                </a:solidFill>
              </a:rPr>
              <a:t>Balance</a:t>
            </a:r>
            <a:endParaRPr lang="en-US" sz="3000" dirty="0"/>
          </a:p>
        </p:txBody>
      </p:sp>
      <p:sp>
        <p:nvSpPr>
          <p:cNvPr id="3" name="Content Placeholder 2">
            <a:extLst>
              <a:ext uri="{FF2B5EF4-FFF2-40B4-BE49-F238E27FC236}">
                <a16:creationId xmlns:a16="http://schemas.microsoft.com/office/drawing/2014/main" id="{712A8B6D-5611-E518-2E4D-2A04C4DA56C2}"/>
              </a:ext>
            </a:extLst>
          </p:cNvPr>
          <p:cNvSpPr>
            <a:spLocks noGrp="1"/>
          </p:cNvSpPr>
          <p:nvPr>
            <p:ph idx="1"/>
          </p:nvPr>
        </p:nvSpPr>
        <p:spPr>
          <a:xfrm>
            <a:off x="402431" y="1499060"/>
            <a:ext cx="8339137" cy="4375150"/>
          </a:xfrm>
        </p:spPr>
        <p:txBody>
          <a:bodyPr/>
          <a:lstStyle/>
          <a:p>
            <a:pPr algn="l" rtl="0" fontAlgn="base">
              <a:buFont typeface="Arial" panose="020B0604020202020204" pitchFamily="34" charset="0"/>
              <a:buChar char="•"/>
            </a:pPr>
            <a:r>
              <a:rPr lang="en-US" sz="2400" b="0" i="0" u="none" strike="noStrike" dirty="0">
                <a:solidFill>
                  <a:srgbClr val="000000"/>
                </a:solidFill>
                <a:effectLst/>
              </a:rPr>
              <a:t>Exercises that strengthen muscles that keep you upright and steady- including legs and core</a:t>
            </a:r>
            <a:r>
              <a:rPr lang="en-US" sz="2400" b="0" i="0" dirty="0">
                <a:solidFill>
                  <a:srgbClr val="000000"/>
                </a:solidFill>
                <a:effectLst/>
              </a:rPr>
              <a:t>​</a:t>
            </a:r>
          </a:p>
          <a:p>
            <a:pPr algn="l" rtl="0" fontAlgn="base">
              <a:buFont typeface="Arial" panose="020B0604020202020204" pitchFamily="34" charset="0"/>
              <a:buChar char="•"/>
            </a:pPr>
            <a:r>
              <a:rPr lang="en-US" sz="2400" dirty="0">
                <a:solidFill>
                  <a:srgbClr val="000000"/>
                </a:solidFill>
              </a:rPr>
              <a:t>Can be incorporated with strength training</a:t>
            </a:r>
            <a:endParaRPr lang="en-US" sz="2400" b="0" i="0" dirty="0">
              <a:solidFill>
                <a:srgbClr val="000000"/>
              </a:solidFill>
              <a:effectLst/>
            </a:endParaRPr>
          </a:p>
          <a:p>
            <a:pPr algn="l" rtl="0" fontAlgn="base">
              <a:buFont typeface="Arial" panose="020B0604020202020204" pitchFamily="34" charset="0"/>
              <a:buChar char="•"/>
            </a:pPr>
            <a:r>
              <a:rPr lang="en-US" sz="2400" b="0" i="0" u="none" strike="noStrike" dirty="0">
                <a:solidFill>
                  <a:srgbClr val="000000"/>
                </a:solidFill>
                <a:effectLst/>
              </a:rPr>
              <a:t>Reduces the risk of falling</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Better balance gives us the ability to move- or remain in a position- without falling </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3 or more days/week</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Reduce side effect severity</a:t>
            </a:r>
          </a:p>
          <a:p>
            <a:pPr algn="l" rtl="0" fontAlgn="base">
              <a:buFont typeface="Arial" panose="020B0604020202020204" pitchFamily="34" charset="0"/>
              <a:buChar char="•"/>
            </a:pPr>
            <a:r>
              <a:rPr lang="en-US" sz="2400" dirty="0">
                <a:solidFill>
                  <a:srgbClr val="000000"/>
                </a:solidFill>
              </a:rPr>
              <a:t>Mindfulness-Based exercise classes typically incorporate flexibility, balance, and strength. </a:t>
            </a:r>
            <a:endParaRPr lang="en-US" sz="2400" b="0" i="0" dirty="0">
              <a:solidFill>
                <a:srgbClr val="000000"/>
              </a:solidFill>
              <a:effectLst/>
            </a:endParaRPr>
          </a:p>
          <a:p>
            <a:endParaRPr lang="en-US" dirty="0"/>
          </a:p>
        </p:txBody>
      </p:sp>
      <p:sp>
        <p:nvSpPr>
          <p:cNvPr id="4" name="Slide Number Placeholder 3">
            <a:extLst>
              <a:ext uri="{FF2B5EF4-FFF2-40B4-BE49-F238E27FC236}">
                <a16:creationId xmlns:a16="http://schemas.microsoft.com/office/drawing/2014/main" id="{2BF0240A-28B4-A401-7745-680532F2D2E7}"/>
              </a:ext>
            </a:extLst>
          </p:cNvPr>
          <p:cNvSpPr>
            <a:spLocks noGrp="1"/>
          </p:cNvSpPr>
          <p:nvPr>
            <p:ph type="sldNum" sz="quarter" idx="10"/>
          </p:nvPr>
        </p:nvSpPr>
        <p:spPr/>
        <p:txBody>
          <a:bodyPr/>
          <a:lstStyle/>
          <a:p>
            <a:fld id="{317B7087-23F6-4894-9FA0-1916A5B3BA3E}" type="slidenum">
              <a:rPr lang="en-US" altLang="en-US" smtClean="0"/>
              <a:pPr/>
              <a:t>7</a:t>
            </a:fld>
            <a:endParaRPr lang="en-US" altLang="en-US"/>
          </a:p>
        </p:txBody>
      </p:sp>
    </p:spTree>
    <p:extLst>
      <p:ext uri="{BB962C8B-B14F-4D97-AF65-F5344CB8AC3E}">
        <p14:creationId xmlns:p14="http://schemas.microsoft.com/office/powerpoint/2010/main" val="68041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29FE-7736-BD6F-57E8-C7A7EAF5B071}"/>
              </a:ext>
            </a:extLst>
          </p:cNvPr>
          <p:cNvSpPr>
            <a:spLocks noGrp="1"/>
          </p:cNvSpPr>
          <p:nvPr>
            <p:ph type="title"/>
          </p:nvPr>
        </p:nvSpPr>
        <p:spPr/>
        <p:txBody>
          <a:bodyPr/>
          <a:lstStyle/>
          <a:p>
            <a:r>
              <a:rPr lang="en-US" sz="3000" i="0" u="none" strike="noStrike" dirty="0">
                <a:solidFill>
                  <a:srgbClr val="000000"/>
                </a:solidFill>
                <a:effectLst/>
              </a:rPr>
              <a:t>Exercise Considerations</a:t>
            </a:r>
            <a:endParaRPr lang="en-US" sz="3000" dirty="0"/>
          </a:p>
        </p:txBody>
      </p:sp>
      <p:sp>
        <p:nvSpPr>
          <p:cNvPr id="3" name="Content Placeholder 2">
            <a:extLst>
              <a:ext uri="{FF2B5EF4-FFF2-40B4-BE49-F238E27FC236}">
                <a16:creationId xmlns:a16="http://schemas.microsoft.com/office/drawing/2014/main" id="{D6F1BBDE-7A37-32F2-75F7-939C3CD7307B}"/>
              </a:ext>
            </a:extLst>
          </p:cNvPr>
          <p:cNvSpPr>
            <a:spLocks noGrp="1"/>
          </p:cNvSpPr>
          <p:nvPr>
            <p:ph idx="1"/>
          </p:nvPr>
        </p:nvSpPr>
        <p:spPr>
          <a:xfrm>
            <a:off x="402431" y="1241425"/>
            <a:ext cx="8339137" cy="4375150"/>
          </a:xfrm>
        </p:spPr>
        <p:txBody>
          <a:bodyPr/>
          <a:lstStyle/>
          <a:p>
            <a:pPr algn="l" rtl="0" fontAlgn="base">
              <a:buFont typeface="Arial" panose="020B0604020202020204" pitchFamily="34" charset="0"/>
              <a:buChar char="•"/>
            </a:pPr>
            <a:r>
              <a:rPr lang="en-US" sz="2400" b="0" i="0" u="none" strike="noStrike" dirty="0">
                <a:solidFill>
                  <a:srgbClr val="000000"/>
                </a:solidFill>
                <a:effectLst/>
              </a:rPr>
              <a:t>Clearance from physician</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Under the direction of someone that is trained to work with cancer survivors </a:t>
            </a:r>
          </a:p>
          <a:p>
            <a:pPr lvl="2">
              <a:buFont typeface="Arial" panose="020B0604020202020204" pitchFamily="34" charset="0"/>
              <a:buChar char="•"/>
            </a:pPr>
            <a:r>
              <a:rPr lang="en-US" sz="2400" b="0" i="0" dirty="0">
                <a:solidFill>
                  <a:srgbClr val="000000"/>
                </a:solidFill>
                <a:effectLst/>
              </a:rPr>
              <a:t>M</a:t>
            </a:r>
            <a:r>
              <a:rPr lang="en-US" sz="2400" dirty="0">
                <a:solidFill>
                  <a:srgbClr val="000000"/>
                </a:solidFill>
              </a:rPr>
              <a:t>aintain proper form</a:t>
            </a:r>
          </a:p>
          <a:p>
            <a:pPr lvl="2">
              <a:buFont typeface="Arial" panose="020B0604020202020204" pitchFamily="34" charset="0"/>
              <a:buChar char="•"/>
            </a:pPr>
            <a:r>
              <a:rPr lang="en-US" sz="2400" dirty="0">
                <a:solidFill>
                  <a:srgbClr val="000000"/>
                </a:solidFill>
              </a:rPr>
              <a:t>Reduce side effect severity</a:t>
            </a:r>
            <a:endParaRPr lang="en-US" sz="2400" b="0" i="0" dirty="0">
              <a:solidFill>
                <a:srgbClr val="000000"/>
              </a:solidFill>
              <a:effectLst/>
            </a:endParaRPr>
          </a:p>
          <a:p>
            <a:pPr algn="l" rtl="0" fontAlgn="base">
              <a:buFont typeface="Arial" panose="020B0604020202020204" pitchFamily="34" charset="0"/>
              <a:buChar char="•"/>
            </a:pPr>
            <a:r>
              <a:rPr lang="en-US" sz="2400" b="0" i="0" u="none" strike="noStrike" dirty="0">
                <a:solidFill>
                  <a:srgbClr val="000000"/>
                </a:solidFill>
                <a:effectLst/>
              </a:rPr>
              <a:t>Start small</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Progress the exercises slowly</a:t>
            </a:r>
            <a:r>
              <a:rPr lang="en-US" sz="2400" b="0" i="0" dirty="0">
                <a:solidFill>
                  <a:srgbClr val="000000"/>
                </a:solidFill>
                <a:effectLst/>
              </a:rPr>
              <a:t>​</a:t>
            </a:r>
          </a:p>
          <a:p>
            <a:pPr lvl="2">
              <a:buFont typeface="Arial" panose="020B0604020202020204" pitchFamily="34" charset="0"/>
              <a:buChar char="•"/>
            </a:pPr>
            <a:r>
              <a:rPr lang="en-US" sz="2400" b="0" i="0" u="none" strike="noStrike" dirty="0">
                <a:solidFill>
                  <a:srgbClr val="000000"/>
                </a:solidFill>
                <a:effectLst/>
              </a:rPr>
              <a:t>Frequency, Intensity, Time</a:t>
            </a:r>
            <a:r>
              <a:rPr lang="en-US" sz="2400" b="0" i="0" dirty="0">
                <a:solidFill>
                  <a:srgbClr val="000000"/>
                </a:solidFill>
                <a:effectLst/>
              </a:rPr>
              <a:t>​</a:t>
            </a:r>
          </a:p>
          <a:p>
            <a:pPr algn="l" rtl="0" fontAlgn="base">
              <a:buFont typeface="Arial" panose="020B0604020202020204" pitchFamily="34" charset="0"/>
              <a:buChar char="•"/>
            </a:pPr>
            <a:r>
              <a:rPr lang="en-US" sz="2400" b="0" i="0" u="none" strike="noStrike" dirty="0">
                <a:solidFill>
                  <a:srgbClr val="000000"/>
                </a:solidFill>
                <a:effectLst/>
              </a:rPr>
              <a:t>STOP doing anything that causes pain</a:t>
            </a:r>
            <a:endParaRPr lang="en-US" sz="2400" b="0" i="0" dirty="0">
              <a:solidFill>
                <a:srgbClr val="000000"/>
              </a:solidFill>
              <a:effectLst/>
            </a:endParaRPr>
          </a:p>
          <a:p>
            <a:endParaRPr lang="en-US" dirty="0"/>
          </a:p>
        </p:txBody>
      </p:sp>
      <p:sp>
        <p:nvSpPr>
          <p:cNvPr id="4" name="Slide Number Placeholder 3">
            <a:extLst>
              <a:ext uri="{FF2B5EF4-FFF2-40B4-BE49-F238E27FC236}">
                <a16:creationId xmlns:a16="http://schemas.microsoft.com/office/drawing/2014/main" id="{467913EC-5CD3-3D98-D9D2-9241A470F6F2}"/>
              </a:ext>
            </a:extLst>
          </p:cNvPr>
          <p:cNvSpPr>
            <a:spLocks noGrp="1"/>
          </p:cNvSpPr>
          <p:nvPr>
            <p:ph type="sldNum" sz="quarter" idx="10"/>
          </p:nvPr>
        </p:nvSpPr>
        <p:spPr/>
        <p:txBody>
          <a:bodyPr/>
          <a:lstStyle/>
          <a:p>
            <a:fld id="{317B7087-23F6-4894-9FA0-1916A5B3BA3E}" type="slidenum">
              <a:rPr lang="en-US" altLang="en-US" smtClean="0"/>
              <a:pPr/>
              <a:t>8</a:t>
            </a:fld>
            <a:endParaRPr lang="en-US" altLang="en-US"/>
          </a:p>
        </p:txBody>
      </p:sp>
    </p:spTree>
    <p:extLst>
      <p:ext uri="{BB962C8B-B14F-4D97-AF65-F5344CB8AC3E}">
        <p14:creationId xmlns:p14="http://schemas.microsoft.com/office/powerpoint/2010/main" val="418662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801216F-4B12-F5AA-BB9D-B5BB14435922}"/>
              </a:ext>
            </a:extLst>
          </p:cNvPr>
          <p:cNvSpPr>
            <a:spLocks noGrp="1" noChangeArrowheads="1"/>
          </p:cNvSpPr>
          <p:nvPr>
            <p:ph type="title"/>
          </p:nvPr>
        </p:nvSpPr>
        <p:spPr/>
        <p:txBody>
          <a:bodyPr/>
          <a:lstStyle/>
          <a:p>
            <a:r>
              <a:rPr lang="en-US" altLang="en-US" sz="3000" dirty="0">
                <a:solidFill>
                  <a:schemeClr val="tx1"/>
                </a:solidFill>
              </a:rPr>
              <a:t>Long Term Benefits of Exercise</a:t>
            </a:r>
            <a:endParaRPr lang="en-US" altLang="en-US" sz="3000" dirty="0"/>
          </a:p>
        </p:txBody>
      </p:sp>
      <p:sp>
        <p:nvSpPr>
          <p:cNvPr id="3" name="Content Placeholder 2">
            <a:extLst>
              <a:ext uri="{FF2B5EF4-FFF2-40B4-BE49-F238E27FC236}">
                <a16:creationId xmlns:a16="http://schemas.microsoft.com/office/drawing/2014/main" id="{FB89A06C-0967-4A8F-944D-11E5297CB663}"/>
              </a:ext>
            </a:extLst>
          </p:cNvPr>
          <p:cNvSpPr>
            <a:spLocks noGrp="1"/>
          </p:cNvSpPr>
          <p:nvPr>
            <p:ph idx="1"/>
          </p:nvPr>
        </p:nvSpPr>
        <p:spPr>
          <a:xfrm>
            <a:off x="346075" y="1173163"/>
            <a:ext cx="8339138" cy="5181600"/>
          </a:xfrm>
        </p:spPr>
        <p:txBody>
          <a:bodyPr/>
          <a:lstStyle/>
          <a:p>
            <a:pPr lvl="1" eaLnBrk="1" hangingPunct="1">
              <a:defRPr/>
            </a:pPr>
            <a:r>
              <a:rPr lang="en-US" altLang="en-US" sz="2400" dirty="0">
                <a:solidFill>
                  <a:schemeClr val="accent4"/>
                </a:solidFill>
              </a:rPr>
              <a:t>Done regularly, exercise has been shown to…</a:t>
            </a:r>
          </a:p>
          <a:p>
            <a:pPr lvl="2" eaLnBrk="1" hangingPunct="1">
              <a:defRPr/>
            </a:pPr>
            <a:r>
              <a:rPr lang="en-US" altLang="en-US" sz="2400" dirty="0">
                <a:solidFill>
                  <a:schemeClr val="accent4"/>
                </a:solidFill>
              </a:rPr>
              <a:t>Reduce chances of cancer recurrence, extends survival &amp; improves quality of life</a:t>
            </a:r>
          </a:p>
          <a:p>
            <a:pPr lvl="2" eaLnBrk="1" hangingPunct="1">
              <a:defRPr/>
            </a:pPr>
            <a:r>
              <a:rPr lang="en-US" altLang="en-US" sz="2400" dirty="0">
                <a:solidFill>
                  <a:schemeClr val="accent4"/>
                </a:solidFill>
              </a:rPr>
              <a:t>Improves heart &amp; lung capacity</a:t>
            </a:r>
          </a:p>
          <a:p>
            <a:pPr lvl="2" eaLnBrk="1" hangingPunct="1">
              <a:defRPr/>
            </a:pPr>
            <a:r>
              <a:rPr lang="en-US" altLang="en-US" sz="2400" dirty="0">
                <a:solidFill>
                  <a:schemeClr val="accent4"/>
                </a:solidFill>
              </a:rPr>
              <a:t>Reduce insomnia &amp; depression</a:t>
            </a:r>
          </a:p>
          <a:p>
            <a:pPr lvl="2" eaLnBrk="1" hangingPunct="1">
              <a:defRPr/>
            </a:pPr>
            <a:r>
              <a:rPr lang="en-US" altLang="en-US" sz="2400" dirty="0">
                <a:solidFill>
                  <a:schemeClr val="accent4"/>
                </a:solidFill>
              </a:rPr>
              <a:t>Boost self-esteem</a:t>
            </a:r>
          </a:p>
          <a:p>
            <a:pPr lvl="2" eaLnBrk="1" hangingPunct="1">
              <a:defRPr/>
            </a:pPr>
            <a:r>
              <a:rPr lang="en-US" altLang="en-US" sz="2400" dirty="0">
                <a:solidFill>
                  <a:schemeClr val="accent4"/>
                </a:solidFill>
              </a:rPr>
              <a:t>Reduce high blood pressure &amp; cholesterol</a:t>
            </a:r>
          </a:p>
          <a:p>
            <a:pPr lvl="2" eaLnBrk="1" hangingPunct="1">
              <a:defRPr/>
            </a:pPr>
            <a:r>
              <a:rPr lang="en-US" altLang="en-US" sz="2400" dirty="0">
                <a:solidFill>
                  <a:schemeClr val="accent4"/>
                </a:solidFill>
              </a:rPr>
              <a:t>Helps prevent other health conditions such as:</a:t>
            </a:r>
          </a:p>
          <a:p>
            <a:pPr lvl="3" eaLnBrk="1" hangingPunct="1">
              <a:defRPr/>
            </a:pPr>
            <a:r>
              <a:rPr lang="en-US" altLang="en-US" sz="2400" dirty="0">
                <a:solidFill>
                  <a:schemeClr val="accent4"/>
                </a:solidFill>
              </a:rPr>
              <a:t>Diabetes, heart disease, and strokes</a:t>
            </a:r>
          </a:p>
          <a:p>
            <a:pPr lvl="1" eaLnBrk="1" hangingPunct="1">
              <a:defRPr/>
            </a:pPr>
            <a:r>
              <a:rPr lang="en-US" altLang="en-US" sz="2000" dirty="0">
                <a:solidFill>
                  <a:schemeClr val="accent4"/>
                </a:solidFill>
              </a:rPr>
              <a:t>Furthermore, being inactive is a risk factor for nearly all of the above mentioned, it’s not only important to prevent reoccurrence of cancer but all diseases!</a:t>
            </a:r>
          </a:p>
          <a:p>
            <a:pPr>
              <a:defRPr/>
            </a:pPr>
            <a:endParaRPr lang="en-US" dirty="0"/>
          </a:p>
        </p:txBody>
      </p:sp>
      <p:sp>
        <p:nvSpPr>
          <p:cNvPr id="29700" name="Slide Number Placeholder 3">
            <a:extLst>
              <a:ext uri="{FF2B5EF4-FFF2-40B4-BE49-F238E27FC236}">
                <a16:creationId xmlns:a16="http://schemas.microsoft.com/office/drawing/2014/main" id="{A8039AAC-EB48-1CD1-C8FF-3F0F1683D44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9FC37D63-FB70-49C9-97B8-3E37BF58265E}" type="slidenum">
              <a:rPr lang="en-US" altLang="en-US" sz="800">
                <a:solidFill>
                  <a:schemeClr val="bg2"/>
                </a:solidFill>
              </a:rPr>
              <a:pPr/>
              <a:t>9</a:t>
            </a:fld>
            <a:endParaRPr lang="en-US" altLang="en-US" sz="800">
              <a:solidFill>
                <a:schemeClr val="bg2"/>
              </a:solidFill>
            </a:endParaRPr>
          </a:p>
        </p:txBody>
      </p:sp>
    </p:spTree>
  </p:cSld>
  <p:clrMapOvr>
    <a:masterClrMapping/>
  </p:clrMapOvr>
</p:sld>
</file>

<file path=ppt/theme/theme1.xml><?xml version="1.0" encoding="utf-8"?>
<a:theme xmlns:a="http://schemas.openxmlformats.org/drawingml/2006/main" name="YMCA_PPT_template_REV">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CBE9247DC7A74694C118C6F0C2F873" ma:contentTypeVersion="17" ma:contentTypeDescription="Create a new document." ma:contentTypeScope="" ma:versionID="6e36272b659aa6da214e4a50a15925b1">
  <xsd:schema xmlns:xsd="http://www.w3.org/2001/XMLSchema" xmlns:xs="http://www.w3.org/2001/XMLSchema" xmlns:p="http://schemas.microsoft.com/office/2006/metadata/properties" xmlns:ns2="a8d31553-4e97-4a98-9a23-5cf84845d9dc" xmlns:ns3="7db27e2b-f002-4714-8862-5b22becd48e7" targetNamespace="http://schemas.microsoft.com/office/2006/metadata/properties" ma:root="true" ma:fieldsID="fa2992a508c1ff82f57111250282d582" ns2:_="" ns3:_="">
    <xsd:import namespace="a8d31553-4e97-4a98-9a23-5cf84845d9dc"/>
    <xsd:import namespace="7db27e2b-f002-4714-8862-5b22becd48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d31553-4e97-4a98-9a23-5cf84845d9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c13313b-2004-49c2-9a15-d22c53325fb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b27e2b-f002-4714-8862-5b22becd48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3909347-2f6b-4bea-bde7-f9d27a448871}" ma:internalName="TaxCatchAll" ma:showField="CatchAllData" ma:web="7db27e2b-f002-4714-8862-5b22becd48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26015A-5C67-4F29-B96B-88DADE8FE46D}">
  <ds:schemaRefs>
    <ds:schemaRef ds:uri="http://schemas.microsoft.com/office/2006/metadata/longProperties"/>
  </ds:schemaRefs>
</ds:datastoreItem>
</file>

<file path=customXml/itemProps2.xml><?xml version="1.0" encoding="utf-8"?>
<ds:datastoreItem xmlns:ds="http://schemas.openxmlformats.org/officeDocument/2006/customXml" ds:itemID="{BB8B8A87-B7B6-48CB-9607-8598AEA832EE}">
  <ds:schemaRefs>
    <ds:schemaRef ds:uri="http://schemas.microsoft.com/sharepoint/v3/contenttype/forms"/>
  </ds:schemaRefs>
</ds:datastoreItem>
</file>

<file path=customXml/itemProps3.xml><?xml version="1.0" encoding="utf-8"?>
<ds:datastoreItem xmlns:ds="http://schemas.openxmlformats.org/officeDocument/2006/customXml" ds:itemID="{2C1785DA-3BB9-49A6-8AB8-C181EFBB9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d31553-4e97-4a98-9a23-5cf84845d9dc"/>
    <ds:schemaRef ds:uri="7db27e2b-f002-4714-8862-5b22becd4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YMCA_PPT_template_REV</Template>
  <TotalTime>8602</TotalTime>
  <Words>1331</Words>
  <Application>Microsoft Office PowerPoint</Application>
  <PresentationFormat>On-screen Show (4:3)</PresentationFormat>
  <Paragraphs>146</Paragraphs>
  <Slides>19</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Cachet Medium</vt:lpstr>
      <vt:lpstr>Times</vt:lpstr>
      <vt:lpstr>Verdana</vt:lpstr>
      <vt:lpstr>YMCA_PPT_template_REV</vt:lpstr>
      <vt:lpstr>3_Office Theme</vt:lpstr>
      <vt:lpstr>STAYING  STRONG AFTER CANCER  LIVESTRONG at the YMCA ATTH Create Your Best Life  </vt:lpstr>
      <vt:lpstr>PowerPoint Presentation</vt:lpstr>
      <vt:lpstr>General Physical Activity Recommendations For Cancer Survivors- During &amp; After Treatment</vt:lpstr>
      <vt:lpstr>Exercise Recommendations- Cardiovascular Exercise</vt:lpstr>
      <vt:lpstr>Exercise Recommendations-  Strength Training</vt:lpstr>
      <vt:lpstr>Exercise Recommendations- Flexibility</vt:lpstr>
      <vt:lpstr>Exercise Recommendations- Balance</vt:lpstr>
      <vt:lpstr>Exercise Considerations</vt:lpstr>
      <vt:lpstr>Long Term Benefits of Exercise</vt:lpstr>
      <vt:lpstr>What is LIVESTRONG at the YMCA?</vt:lpstr>
      <vt:lpstr>LIVESTRONG at the YMCA </vt:lpstr>
      <vt:lpstr>LIVESTRONG at the YMCA  Program Goals</vt:lpstr>
      <vt:lpstr>LIVESTRONG at the YMCA  Program Goals</vt:lpstr>
      <vt:lpstr>LIVESTRONG at the YMCA  Instructor Qualifications</vt:lpstr>
      <vt:lpstr>LIVESTRONG at the YMCA Participant Criteria</vt:lpstr>
      <vt:lpstr>What a few participants had to say about the program….</vt:lpstr>
      <vt:lpstr>PowerPoint Presentation</vt:lpstr>
      <vt:lpstr>LIVESTRONG at the YMCA Participating Locations</vt:lpstr>
      <vt:lpstr>PowerPoint Presentation</vt:lpstr>
    </vt:vector>
  </TitlesOfParts>
  <Company>YUSA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IN  ALL CAPS</dc:title>
  <dc:creator>Mary Biddle</dc:creator>
  <cp:lastModifiedBy>Amy Roux</cp:lastModifiedBy>
  <cp:revision>382</cp:revision>
  <cp:lastPrinted>2015-12-16T16:19:39Z</cp:lastPrinted>
  <dcterms:created xsi:type="dcterms:W3CDTF">2010-06-18T17:25:41Z</dcterms:created>
  <dcterms:modified xsi:type="dcterms:W3CDTF">2025-01-04T01:57:09Z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Amy Roux</vt:lpwstr>
  </property>
  <property fmtid="{D5CDD505-2E9C-101B-9397-08002B2CF9AE}" pid="3" name="Order">
    <vt:lpwstr>1651800.00000000</vt:lpwstr>
  </property>
  <property fmtid="{D5CDD505-2E9C-101B-9397-08002B2CF9AE}" pid="4" name="display_urn:schemas-microsoft-com:office:office#Author">
    <vt:lpwstr>Amy Roux</vt:lpwstr>
  </property>
</Properties>
</file>